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DM Sans" charset="1" panose="00000000000000000000"/>
      <p:regular r:id="rId26"/>
    </p:embeddedFont>
    <p:embeddedFont>
      <p:font typeface="Inter" charset="1" panose="020B0502030000000004"/>
      <p:regular r:id="rId27"/>
    </p:embeddedFont>
    <p:embeddedFont>
      <p:font typeface="Arimo Bold" charset="1" panose="020B0704020202020204"/>
      <p:regular r:id="rId28"/>
    </p:embeddedFont>
    <p:embeddedFont>
      <p:font typeface="Inter Bold" charset="1" panose="020B080203000000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5400000">
            <a:off x="6158652" y="-2136156"/>
            <a:ext cx="5085252" cy="9866263"/>
          </a:xfrm>
          <a:custGeom>
            <a:avLst/>
            <a:gdLst/>
            <a:ahLst/>
            <a:cxnLst/>
            <a:rect r="r" b="b" t="t" l="l"/>
            <a:pathLst>
              <a:path h="9866263" w="5085252">
                <a:moveTo>
                  <a:pt x="0" y="0"/>
                </a:moveTo>
                <a:lnTo>
                  <a:pt x="5085252" y="0"/>
                </a:lnTo>
                <a:lnTo>
                  <a:pt x="5085252" y="9866263"/>
                </a:lnTo>
                <a:lnTo>
                  <a:pt x="0" y="9866263"/>
                </a:lnTo>
                <a:lnTo>
                  <a:pt x="0" y="0"/>
                </a:lnTo>
                <a:close/>
              </a:path>
            </a:pathLst>
          </a:custGeom>
          <a:blipFill>
            <a:blip r:embed="rId2"/>
            <a:stretch>
              <a:fillRect l="-23560" t="0" r="-11300" b="-4264"/>
            </a:stretch>
          </a:blipFill>
        </p:spPr>
      </p:sp>
      <p:grpSp>
        <p:nvGrpSpPr>
          <p:cNvPr name="Group 7" id="7"/>
          <p:cNvGrpSpPr/>
          <p:nvPr/>
        </p:nvGrpSpPr>
        <p:grpSpPr>
          <a:xfrm rot="0">
            <a:off x="7845475" y="7303889"/>
            <a:ext cx="463154" cy="463154"/>
            <a:chOff x="0" y="0"/>
            <a:chExt cx="617538" cy="617538"/>
          </a:xfrm>
        </p:grpSpPr>
        <p:sp>
          <p:nvSpPr>
            <p:cNvPr name="Freeform 8" id="8"/>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Freeform 9" id="9"/>
          <p:cNvSpPr/>
          <p:nvPr/>
        </p:nvSpPr>
        <p:spPr>
          <a:xfrm flipH="false" flipV="false" rot="0">
            <a:off x="4091001" y="502500"/>
            <a:ext cx="9270929" cy="4641000"/>
          </a:xfrm>
          <a:custGeom>
            <a:avLst/>
            <a:gdLst/>
            <a:ahLst/>
            <a:cxnLst/>
            <a:rect r="r" b="b" t="t" l="l"/>
            <a:pathLst>
              <a:path h="4641000" w="9270929">
                <a:moveTo>
                  <a:pt x="0" y="0"/>
                </a:moveTo>
                <a:lnTo>
                  <a:pt x="9270928" y="0"/>
                </a:lnTo>
                <a:lnTo>
                  <a:pt x="9270928" y="4641000"/>
                </a:lnTo>
                <a:lnTo>
                  <a:pt x="0" y="4641000"/>
                </a:lnTo>
                <a:lnTo>
                  <a:pt x="0" y="0"/>
                </a:lnTo>
                <a:close/>
              </a:path>
            </a:pathLst>
          </a:custGeom>
          <a:blipFill>
            <a:blip r:embed="rId3"/>
            <a:stretch>
              <a:fillRect l="0" t="-12899" r="-20755" b="-18968"/>
            </a:stretch>
          </a:blipFill>
        </p:spPr>
      </p:sp>
      <p:sp>
        <p:nvSpPr>
          <p:cNvPr name="TextBox 10" id="10"/>
          <p:cNvSpPr txBox="true"/>
          <p:nvPr/>
        </p:nvSpPr>
        <p:spPr>
          <a:xfrm rot="0">
            <a:off x="4421237" y="5755580"/>
            <a:ext cx="9445526" cy="1738312"/>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Türklerin İslamiyet'i Kabulü ve İslam'da Aile Yapısı</a:t>
            </a:r>
          </a:p>
        </p:txBody>
      </p:sp>
      <p:sp>
        <p:nvSpPr>
          <p:cNvPr name="TextBox 11" id="11"/>
          <p:cNvSpPr txBox="true"/>
          <p:nvPr/>
        </p:nvSpPr>
        <p:spPr>
          <a:xfrm rot="0">
            <a:off x="4003702" y="7681317"/>
            <a:ext cx="9445526" cy="22050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Bu sunum, Türklerin İslamiyet'i kabul etme sürecini ve İslam dininin aile yapısına bakışını incelemektedir. Tarihsel bir perspektifle başlayarak, Türk kültürü ve İslam arasındaki etkileşimi ele alacak, ardından İslam'ın aile kurumuna verdiği önemi ve kadının toplumdaki rolünü değerlendireceğiz.</a:t>
            </a:r>
          </a:p>
        </p:txBody>
      </p:sp>
      <p:sp>
        <p:nvSpPr>
          <p:cNvPr name="TextBox 12" id="12"/>
          <p:cNvSpPr txBox="true"/>
          <p:nvPr/>
        </p:nvSpPr>
        <p:spPr>
          <a:xfrm rot="0">
            <a:off x="14317499" y="9151144"/>
            <a:ext cx="2941801" cy="488950"/>
          </a:xfrm>
          <a:prstGeom prst="rect">
            <a:avLst/>
          </a:prstGeom>
        </p:spPr>
        <p:txBody>
          <a:bodyPr anchor="t" rtlCol="false" tIns="0" lIns="0" bIns="0" rIns="0">
            <a:spAutoFit/>
          </a:bodyPr>
          <a:lstStyle/>
          <a:p>
            <a:pPr algn="l">
              <a:lnSpc>
                <a:spcPts val="3874"/>
              </a:lnSpc>
            </a:pPr>
            <a:r>
              <a:rPr lang="en-US" sz="2750" b="true">
                <a:solidFill>
                  <a:srgbClr val="161613"/>
                </a:solidFill>
                <a:latin typeface="Arimo Bold"/>
                <a:ea typeface="Arimo Bold"/>
                <a:cs typeface="Arimo Bold"/>
                <a:sym typeface="Arimo Bold"/>
              </a:rPr>
              <a:t>by soul or nebil</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574726"/>
            <a:ext cx="14679811"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Evlilik Geleneğinde Benzerlikler ve Farklılıklar</a:t>
            </a:r>
          </a:p>
        </p:txBody>
      </p:sp>
      <p:sp>
        <p:nvSpPr>
          <p:cNvPr name="TextBox 7" id="7"/>
          <p:cNvSpPr txBox="true"/>
          <p:nvPr/>
        </p:nvSpPr>
        <p:spPr>
          <a:xfrm rot="0">
            <a:off x="992238" y="417894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Akraba Evliliği</a:t>
            </a:r>
          </a:p>
        </p:txBody>
      </p:sp>
      <p:sp>
        <p:nvSpPr>
          <p:cNvPr name="TextBox 8" id="8"/>
          <p:cNvSpPr txBox="true"/>
          <p:nvPr/>
        </p:nvSpPr>
        <p:spPr>
          <a:xfrm rot="0">
            <a:off x="992238" y="4829175"/>
            <a:ext cx="7805886"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Türklerde akraba evliliği, İslamiyet'ten önce de yaygındı. İslamiyet'in kabulünden sonra da bu gelenek devam etti.</a:t>
            </a:r>
          </a:p>
        </p:txBody>
      </p:sp>
      <p:sp>
        <p:nvSpPr>
          <p:cNvPr name="TextBox 9" id="9"/>
          <p:cNvSpPr txBox="true"/>
          <p:nvPr/>
        </p:nvSpPr>
        <p:spPr>
          <a:xfrm rot="0">
            <a:off x="992238" y="5991522"/>
            <a:ext cx="7805886" cy="1446610"/>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Akraba evliliği, toplumsal yapıda önemli bir rol oynar. Aile bağlarını güçlendirir ve mal varlığının aile içinde kalmasını sağlar.</a:t>
            </a:r>
          </a:p>
        </p:txBody>
      </p:sp>
      <p:sp>
        <p:nvSpPr>
          <p:cNvPr name="TextBox 10" id="10"/>
          <p:cNvSpPr txBox="true"/>
          <p:nvPr/>
        </p:nvSpPr>
        <p:spPr>
          <a:xfrm rot="0">
            <a:off x="9499401" y="417894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Kalın ve Mihr</a:t>
            </a:r>
          </a:p>
        </p:txBody>
      </p:sp>
      <p:sp>
        <p:nvSpPr>
          <p:cNvPr name="TextBox 11" id="11"/>
          <p:cNvSpPr txBox="true"/>
          <p:nvPr/>
        </p:nvSpPr>
        <p:spPr>
          <a:xfrm rot="0">
            <a:off x="9499401" y="4829175"/>
            <a:ext cx="7805886"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Kalın, İslamiyet öncesi dönemde kadına verilen bir miktar mal veya para olarak kabul edilirdi.</a:t>
            </a:r>
          </a:p>
        </p:txBody>
      </p:sp>
      <p:sp>
        <p:nvSpPr>
          <p:cNvPr name="TextBox 12" id="12"/>
          <p:cNvSpPr txBox="true"/>
          <p:nvPr/>
        </p:nvSpPr>
        <p:spPr>
          <a:xfrm rot="0">
            <a:off x="9499401" y="5991522"/>
            <a:ext cx="7805886"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İslamiyet'te mihr, kadına verilen bir miktar mal veya paradır. Kadın bu parayı dilediği gibi kullanabilir.</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1993404"/>
            <a:ext cx="11362879"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Seyahatnamelerde Türk Aile Yapısı</a:t>
            </a:r>
          </a:p>
        </p:txBody>
      </p:sp>
      <p:grpSp>
        <p:nvGrpSpPr>
          <p:cNvPr name="Group 7" id="7"/>
          <p:cNvGrpSpPr/>
          <p:nvPr/>
        </p:nvGrpSpPr>
        <p:grpSpPr>
          <a:xfrm rot="0">
            <a:off x="992238" y="3465462"/>
            <a:ext cx="5245447" cy="4809084"/>
            <a:chOff x="0" y="0"/>
            <a:chExt cx="6993930" cy="6412112"/>
          </a:xfrm>
        </p:grpSpPr>
        <p:sp>
          <p:nvSpPr>
            <p:cNvPr name="Freeform 8" id="8"/>
            <p:cNvSpPr/>
            <p:nvPr/>
          </p:nvSpPr>
          <p:spPr>
            <a:xfrm flipH="false" flipV="false" rot="0">
              <a:off x="0" y="0"/>
              <a:ext cx="6993890" cy="6412103"/>
            </a:xfrm>
            <a:custGeom>
              <a:avLst/>
              <a:gdLst/>
              <a:ahLst/>
              <a:cxnLst/>
              <a:rect r="r" b="b" t="t" l="l"/>
              <a:pathLst>
                <a:path h="6412103" w="6993890">
                  <a:moveTo>
                    <a:pt x="0" y="56642"/>
                  </a:moveTo>
                  <a:cubicBezTo>
                    <a:pt x="0" y="25400"/>
                    <a:pt x="25400" y="0"/>
                    <a:pt x="56642" y="0"/>
                  </a:cubicBezTo>
                  <a:lnTo>
                    <a:pt x="6937248" y="0"/>
                  </a:lnTo>
                  <a:cubicBezTo>
                    <a:pt x="6968490" y="0"/>
                    <a:pt x="6993890" y="25400"/>
                    <a:pt x="6993890" y="56642"/>
                  </a:cubicBezTo>
                  <a:lnTo>
                    <a:pt x="6993890" y="6355461"/>
                  </a:lnTo>
                  <a:cubicBezTo>
                    <a:pt x="6993890" y="6386703"/>
                    <a:pt x="6968490" y="6412103"/>
                    <a:pt x="6937248" y="6412103"/>
                  </a:cubicBezTo>
                  <a:lnTo>
                    <a:pt x="56642" y="6412103"/>
                  </a:lnTo>
                  <a:cubicBezTo>
                    <a:pt x="25400" y="6412103"/>
                    <a:pt x="0" y="6386703"/>
                    <a:pt x="0" y="6355461"/>
                  </a:cubicBezTo>
                  <a:close/>
                </a:path>
              </a:pathLst>
            </a:custGeom>
            <a:solidFill>
              <a:srgbClr val="EDEBE3"/>
            </a:solidFill>
          </p:spPr>
        </p:sp>
      </p:grpSp>
      <p:sp>
        <p:nvSpPr>
          <p:cNvPr name="TextBox 9" id="9"/>
          <p:cNvSpPr txBox="true"/>
          <p:nvPr/>
        </p:nvSpPr>
        <p:spPr>
          <a:xfrm rot="0">
            <a:off x="1275755" y="3739455"/>
            <a:ext cx="3987105"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İbni Fadlan'ın Gözlemleri</a:t>
            </a:r>
          </a:p>
        </p:txBody>
      </p:sp>
      <p:sp>
        <p:nvSpPr>
          <p:cNvPr name="TextBox 10" id="10"/>
          <p:cNvSpPr txBox="true"/>
          <p:nvPr/>
        </p:nvSpPr>
        <p:spPr>
          <a:xfrm rot="0">
            <a:off x="1275755" y="4276279"/>
            <a:ext cx="4678412" cy="3714750"/>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İbni Fadlan, Türklerin aile yapısı ve toplumsal yaşamıyla ilgili bilgiler sunar. Özellikle henüz Müslüman olmamış Türk toplulukları hakkında gözlemler yapmıştır. İbni Fadlan'ın gözlemleri, Türk kültürünün İslam öncesi dönemini anlamak için önemli bir kaynak niteliğindedir.</a:t>
            </a:r>
          </a:p>
        </p:txBody>
      </p:sp>
      <p:grpSp>
        <p:nvGrpSpPr>
          <p:cNvPr name="Group 11" id="11"/>
          <p:cNvGrpSpPr/>
          <p:nvPr/>
        </p:nvGrpSpPr>
        <p:grpSpPr>
          <a:xfrm rot="0">
            <a:off x="6521202" y="3465462"/>
            <a:ext cx="5245447" cy="4809084"/>
            <a:chOff x="0" y="0"/>
            <a:chExt cx="6993930" cy="6412112"/>
          </a:xfrm>
        </p:grpSpPr>
        <p:sp>
          <p:nvSpPr>
            <p:cNvPr name="Freeform 12" id="12"/>
            <p:cNvSpPr/>
            <p:nvPr/>
          </p:nvSpPr>
          <p:spPr>
            <a:xfrm flipH="false" flipV="false" rot="0">
              <a:off x="0" y="0"/>
              <a:ext cx="6993890" cy="6412103"/>
            </a:xfrm>
            <a:custGeom>
              <a:avLst/>
              <a:gdLst/>
              <a:ahLst/>
              <a:cxnLst/>
              <a:rect r="r" b="b" t="t" l="l"/>
              <a:pathLst>
                <a:path h="6412103" w="6993890">
                  <a:moveTo>
                    <a:pt x="0" y="56642"/>
                  </a:moveTo>
                  <a:cubicBezTo>
                    <a:pt x="0" y="25400"/>
                    <a:pt x="25400" y="0"/>
                    <a:pt x="56642" y="0"/>
                  </a:cubicBezTo>
                  <a:lnTo>
                    <a:pt x="6937248" y="0"/>
                  </a:lnTo>
                  <a:cubicBezTo>
                    <a:pt x="6968490" y="0"/>
                    <a:pt x="6993890" y="25400"/>
                    <a:pt x="6993890" y="56642"/>
                  </a:cubicBezTo>
                  <a:lnTo>
                    <a:pt x="6993890" y="6355461"/>
                  </a:lnTo>
                  <a:cubicBezTo>
                    <a:pt x="6993890" y="6386703"/>
                    <a:pt x="6968490" y="6412103"/>
                    <a:pt x="6937248" y="6412103"/>
                  </a:cubicBezTo>
                  <a:lnTo>
                    <a:pt x="56642" y="6412103"/>
                  </a:lnTo>
                  <a:cubicBezTo>
                    <a:pt x="25400" y="6412103"/>
                    <a:pt x="0" y="6386703"/>
                    <a:pt x="0" y="6355461"/>
                  </a:cubicBezTo>
                  <a:close/>
                </a:path>
              </a:pathLst>
            </a:custGeom>
            <a:solidFill>
              <a:srgbClr val="EDEBE3"/>
            </a:solidFill>
          </p:spPr>
        </p:sp>
      </p:grpSp>
      <p:sp>
        <p:nvSpPr>
          <p:cNvPr name="TextBox 13" id="13"/>
          <p:cNvSpPr txBox="true"/>
          <p:nvPr/>
        </p:nvSpPr>
        <p:spPr>
          <a:xfrm rot="0">
            <a:off x="6804720" y="3739455"/>
            <a:ext cx="4368552"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İbni Battuta'nın Gözlemleri</a:t>
            </a:r>
          </a:p>
        </p:txBody>
      </p:sp>
      <p:sp>
        <p:nvSpPr>
          <p:cNvPr name="TextBox 14" id="14"/>
          <p:cNvSpPr txBox="true"/>
          <p:nvPr/>
        </p:nvSpPr>
        <p:spPr>
          <a:xfrm rot="0">
            <a:off x="6804720" y="4276279"/>
            <a:ext cx="4678412" cy="3261122"/>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İbni Battuta, Anadolu ve Orta Asya'daki Türklerin aile yapısını, kadın ve erkeğin toplumsal yaşamdaki konumunu detaylı olarak ele almıştır. Seyahatnamesi, Türk aile yapısının evrimleşmesini anlamak için değerli bilgiler sunar.</a:t>
            </a:r>
          </a:p>
        </p:txBody>
      </p:sp>
      <p:grpSp>
        <p:nvGrpSpPr>
          <p:cNvPr name="Group 15" id="15"/>
          <p:cNvGrpSpPr/>
          <p:nvPr/>
        </p:nvGrpSpPr>
        <p:grpSpPr>
          <a:xfrm rot="0">
            <a:off x="12050166" y="3465462"/>
            <a:ext cx="5245447" cy="4809084"/>
            <a:chOff x="0" y="0"/>
            <a:chExt cx="6993930" cy="6412112"/>
          </a:xfrm>
        </p:grpSpPr>
        <p:sp>
          <p:nvSpPr>
            <p:cNvPr name="Freeform 16" id="16"/>
            <p:cNvSpPr/>
            <p:nvPr/>
          </p:nvSpPr>
          <p:spPr>
            <a:xfrm flipH="false" flipV="false" rot="0">
              <a:off x="0" y="0"/>
              <a:ext cx="6993890" cy="6412103"/>
            </a:xfrm>
            <a:custGeom>
              <a:avLst/>
              <a:gdLst/>
              <a:ahLst/>
              <a:cxnLst/>
              <a:rect r="r" b="b" t="t" l="l"/>
              <a:pathLst>
                <a:path h="6412103" w="6993890">
                  <a:moveTo>
                    <a:pt x="0" y="56642"/>
                  </a:moveTo>
                  <a:cubicBezTo>
                    <a:pt x="0" y="25400"/>
                    <a:pt x="25400" y="0"/>
                    <a:pt x="56642" y="0"/>
                  </a:cubicBezTo>
                  <a:lnTo>
                    <a:pt x="6937248" y="0"/>
                  </a:lnTo>
                  <a:cubicBezTo>
                    <a:pt x="6968490" y="0"/>
                    <a:pt x="6993890" y="25400"/>
                    <a:pt x="6993890" y="56642"/>
                  </a:cubicBezTo>
                  <a:lnTo>
                    <a:pt x="6993890" y="6355461"/>
                  </a:lnTo>
                  <a:cubicBezTo>
                    <a:pt x="6993890" y="6386703"/>
                    <a:pt x="6968490" y="6412103"/>
                    <a:pt x="6937248" y="6412103"/>
                  </a:cubicBezTo>
                  <a:lnTo>
                    <a:pt x="56642" y="6412103"/>
                  </a:lnTo>
                  <a:cubicBezTo>
                    <a:pt x="25400" y="6412103"/>
                    <a:pt x="0" y="6386703"/>
                    <a:pt x="0" y="6355461"/>
                  </a:cubicBezTo>
                  <a:close/>
                </a:path>
              </a:pathLst>
            </a:custGeom>
            <a:solidFill>
              <a:srgbClr val="EDEBE3"/>
            </a:solidFill>
          </p:spPr>
        </p:sp>
      </p:grpSp>
      <p:sp>
        <p:nvSpPr>
          <p:cNvPr name="TextBox 17" id="17"/>
          <p:cNvSpPr txBox="true"/>
          <p:nvPr/>
        </p:nvSpPr>
        <p:spPr>
          <a:xfrm rot="0">
            <a:off x="12333685" y="3739455"/>
            <a:ext cx="4535389"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Evliya Çelebi'nin Gözlemleri</a:t>
            </a:r>
          </a:p>
        </p:txBody>
      </p:sp>
      <p:sp>
        <p:nvSpPr>
          <p:cNvPr name="TextBox 18" id="18"/>
          <p:cNvSpPr txBox="true"/>
          <p:nvPr/>
        </p:nvSpPr>
        <p:spPr>
          <a:xfrm rot="0">
            <a:off x="12333685" y="4276279"/>
            <a:ext cx="4678413" cy="2807494"/>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Evliya Çelebi, 17. yüzyılda Osmanlı toplumundaki aile yapısını, gelenek ve görenekleri ayrıntılı bir şekilde anlatmıştır. Seyahatnamesi, Osmanlı dönemi Türk aile hayatının yaşayan bir şahidi niteliğindedir.</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6463"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1028700" y="571625"/>
            <a:ext cx="14409092"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Selçuklu Devleti Döneminde Türk Aile Yapısı</a:t>
            </a:r>
          </a:p>
        </p:txBody>
      </p:sp>
      <p:sp>
        <p:nvSpPr>
          <p:cNvPr name="TextBox 7" id="7"/>
          <p:cNvSpPr txBox="true"/>
          <p:nvPr/>
        </p:nvSpPr>
        <p:spPr>
          <a:xfrm rot="0">
            <a:off x="1028700" y="1957959"/>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Türklerin Anadolu'daki ilk büyük siyasi yapısı Selçuklu Devleti'dir (1037-1157).</a:t>
            </a:r>
          </a:p>
        </p:txBody>
      </p:sp>
      <p:sp>
        <p:nvSpPr>
          <p:cNvPr name="TextBox 8" id="8"/>
          <p:cNvSpPr txBox="true"/>
          <p:nvPr/>
        </p:nvSpPr>
        <p:spPr>
          <a:xfrm rot="0">
            <a:off x="1028700" y="2510708"/>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İslamiyet öncesi aile yapısı, bazı gelenekler ve alışkanlıklar ile devam etmiştir.</a:t>
            </a:r>
          </a:p>
        </p:txBody>
      </p:sp>
      <p:sp>
        <p:nvSpPr>
          <p:cNvPr name="TextBox 9" id="9"/>
          <p:cNvSpPr txBox="true"/>
          <p:nvPr/>
        </p:nvSpPr>
        <p:spPr>
          <a:xfrm rot="0">
            <a:off x="1028700" y="3063455"/>
            <a:ext cx="16303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Yerleşik hayata geçiş, aile yapısında değişikliklere yol açmıştır. Toplumsal düzen, aşiret yapısından daha karmaşık hale gelmiştir.</a:t>
            </a:r>
          </a:p>
        </p:txBody>
      </p:sp>
      <p:sp>
        <p:nvSpPr>
          <p:cNvPr name="TextBox 10" id="10"/>
          <p:cNvSpPr txBox="true"/>
          <p:nvPr/>
        </p:nvSpPr>
        <p:spPr>
          <a:xfrm rot="0">
            <a:off x="1028700" y="4069830"/>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Aile, toplumun temeli olarak kabul edilir. İslamiyet ve gelenekler, aile hayatının şekillenmesinde önemli rol oynamıştır.</a:t>
            </a:r>
          </a:p>
        </p:txBody>
      </p:sp>
      <p:grpSp>
        <p:nvGrpSpPr>
          <p:cNvPr name="Group 11" id="11"/>
          <p:cNvGrpSpPr/>
          <p:nvPr/>
        </p:nvGrpSpPr>
        <p:grpSpPr>
          <a:xfrm rot="0">
            <a:off x="992237" y="5256884"/>
            <a:ext cx="16303526" cy="4373016"/>
            <a:chOff x="0" y="0"/>
            <a:chExt cx="21738035" cy="5830688"/>
          </a:xfrm>
        </p:grpSpPr>
        <p:sp>
          <p:nvSpPr>
            <p:cNvPr name="TextBox 12" id="12"/>
            <p:cNvSpPr txBox="true"/>
            <p:nvPr/>
          </p:nvSpPr>
          <p:spPr>
            <a:xfrm rot="0">
              <a:off x="0" y="-19050"/>
              <a:ext cx="15595600" cy="1200348"/>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Selçuklu Dönemi'nde Çocuk Eğitimi</a:t>
              </a:r>
            </a:p>
          </p:txBody>
        </p:sp>
        <p:sp>
          <p:nvSpPr>
            <p:cNvPr name="TextBox 13" id="13"/>
            <p:cNvSpPr txBox="true"/>
            <p:nvPr/>
          </p:nvSpPr>
          <p:spPr>
            <a:xfrm rot="0">
              <a:off x="0" y="1851620"/>
              <a:ext cx="21738035" cy="129540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161613"/>
                  </a:solidFill>
                  <a:latin typeface="Inter Bold"/>
                  <a:ea typeface="Inter Bold"/>
                  <a:cs typeface="Inter Bold"/>
                  <a:sym typeface="Inter Bold"/>
                </a:rPr>
                <a:t>Ailede Temel Eğitim:</a:t>
              </a:r>
              <a:r>
                <a:rPr lang="en-US" sz="2187">
                  <a:solidFill>
                    <a:srgbClr val="161613"/>
                  </a:solidFill>
                  <a:latin typeface="Inter"/>
                  <a:ea typeface="Inter"/>
                  <a:cs typeface="Inter"/>
                  <a:sym typeface="Inter"/>
                </a:rPr>
                <a:t> Çocuklar, temel eğitimlerini ailede almışlardır. Anneler, çocuklarına ilk bilgileri ve dini değerleri öğretmiştir.</a:t>
              </a:r>
            </a:p>
          </p:txBody>
        </p:sp>
        <p:sp>
          <p:nvSpPr>
            <p:cNvPr name="TextBox 14" id="14"/>
            <p:cNvSpPr txBox="true"/>
            <p:nvPr/>
          </p:nvSpPr>
          <p:spPr>
            <a:xfrm rot="0">
              <a:off x="0" y="3193455"/>
              <a:ext cx="21738035" cy="129540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161613"/>
                  </a:solidFill>
                  <a:latin typeface="Inter Bold"/>
                  <a:ea typeface="Inter Bold"/>
                  <a:cs typeface="Inter Bold"/>
                  <a:sym typeface="Inter Bold"/>
                </a:rPr>
                <a:t>Erkek Çocukların Eğitimi:</a:t>
              </a:r>
              <a:r>
                <a:rPr lang="en-US" sz="2187">
                  <a:solidFill>
                    <a:srgbClr val="161613"/>
                  </a:solidFill>
                  <a:latin typeface="Inter"/>
                  <a:ea typeface="Inter"/>
                  <a:cs typeface="Inter"/>
                  <a:sym typeface="Inter"/>
                </a:rPr>
                <a:t> Erkek çocuklar, fiziksel ve askeri eğitim almışlardır. Okçuluk, binicilik ve avcılık, erkek çocuklarının önemli eğitimlerindendir.</a:t>
              </a:r>
            </a:p>
          </p:txBody>
        </p:sp>
        <p:sp>
          <p:nvSpPr>
            <p:cNvPr name="TextBox 15" id="15"/>
            <p:cNvSpPr txBox="true"/>
            <p:nvPr/>
          </p:nvSpPr>
          <p:spPr>
            <a:xfrm rot="0">
              <a:off x="0" y="4535288"/>
              <a:ext cx="21738035" cy="129540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161613"/>
                  </a:solidFill>
                  <a:latin typeface="Inter Bold"/>
                  <a:ea typeface="Inter Bold"/>
                  <a:cs typeface="Inter Bold"/>
                  <a:sym typeface="Inter Bold"/>
                </a:rPr>
                <a:t>Kadın ve Bilimsel Eğitim:</a:t>
              </a:r>
              <a:r>
                <a:rPr lang="en-US" sz="2187">
                  <a:solidFill>
                    <a:srgbClr val="161613"/>
                  </a:solidFill>
                  <a:latin typeface="Inter"/>
                  <a:ea typeface="Inter"/>
                  <a:cs typeface="Inter"/>
                  <a:sym typeface="Inter"/>
                </a:rPr>
                <a:t> Kız çocuklarına ve gençlere de bilimsel eğitim verilmiştir. Özel hocalar, kız çocuklarının eğitimlerini desteklemiştir.</a:t>
              </a: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7" y="606849"/>
            <a:ext cx="10400556"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Kadının Toplumdaki Yeri ve Rolü</a:t>
            </a:r>
          </a:p>
        </p:txBody>
      </p:sp>
      <p:sp>
        <p:nvSpPr>
          <p:cNvPr name="TextBox 7" id="7"/>
          <p:cNvSpPr txBox="true"/>
          <p:nvPr/>
        </p:nvSpPr>
        <p:spPr>
          <a:xfrm rot="0">
            <a:off x="992237" y="1993184"/>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Selçuklu Devleti'nde kadınlar, toplumda saygın bir konuma sahipti.</a:t>
            </a:r>
          </a:p>
        </p:txBody>
      </p:sp>
      <p:sp>
        <p:nvSpPr>
          <p:cNvPr name="TextBox 8" id="8"/>
          <p:cNvSpPr txBox="true"/>
          <p:nvPr/>
        </p:nvSpPr>
        <p:spPr>
          <a:xfrm rot="0">
            <a:off x="992237" y="2545931"/>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Kadınlar, devlet yönetiminde rol almış, hatta bazı durumlarda sultanların eşi olarak tahta çıkmıştır.</a:t>
            </a:r>
          </a:p>
        </p:txBody>
      </p:sp>
      <p:sp>
        <p:nvSpPr>
          <p:cNvPr name="TextBox 9" id="9"/>
          <p:cNvSpPr txBox="true"/>
          <p:nvPr/>
        </p:nvSpPr>
        <p:spPr>
          <a:xfrm rot="0">
            <a:off x="992237" y="3098679"/>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Altuncan Hatun, Tuğrul Bey'in eşi olarak, siyasi zekâsı ve yardımcılığıyla biliniyordu.</a:t>
            </a:r>
          </a:p>
        </p:txBody>
      </p:sp>
      <p:sp>
        <p:nvSpPr>
          <p:cNvPr name="TextBox 10" id="10"/>
          <p:cNvSpPr txBox="true"/>
          <p:nvPr/>
        </p:nvSpPr>
        <p:spPr>
          <a:xfrm rot="0">
            <a:off x="992237" y="3651426"/>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Kadınlar, sağlık hizmetlerine katkıda bulunmuş, hastane ve bimaristanlar kurmuştur.</a:t>
            </a:r>
          </a:p>
        </p:txBody>
      </p:sp>
      <p:sp>
        <p:nvSpPr>
          <p:cNvPr name="TextBox 11" id="11"/>
          <p:cNvSpPr txBox="true"/>
          <p:nvPr/>
        </p:nvSpPr>
        <p:spPr>
          <a:xfrm rot="0">
            <a:off x="992237" y="4204174"/>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Gevher Nesibe Hatun, sağlık alanında yaptığı çalışmalarla bilinmektedir.</a:t>
            </a:r>
          </a:p>
        </p:txBody>
      </p:sp>
      <p:sp>
        <p:nvSpPr>
          <p:cNvPr name="TextBox 12" id="12"/>
          <p:cNvSpPr txBox="true"/>
          <p:nvPr/>
        </p:nvSpPr>
        <p:spPr>
          <a:xfrm rot="0">
            <a:off x="955774" y="5372177"/>
            <a:ext cx="7088237"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Kadının Ailedeki Rolü</a:t>
            </a:r>
          </a:p>
        </p:txBody>
      </p:sp>
      <p:sp>
        <p:nvSpPr>
          <p:cNvPr name="TextBox 13" id="13"/>
          <p:cNvSpPr txBox="true"/>
          <p:nvPr/>
        </p:nvSpPr>
        <p:spPr>
          <a:xfrm rot="0">
            <a:off x="955774" y="6758512"/>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Kadınlar, ev işleri dışında da aile ekonomisine katkı sağlamışlardır.</a:t>
            </a:r>
          </a:p>
        </p:txBody>
      </p:sp>
      <p:sp>
        <p:nvSpPr>
          <p:cNvPr name="TextBox 14" id="14"/>
          <p:cNvSpPr txBox="true"/>
          <p:nvPr/>
        </p:nvSpPr>
        <p:spPr>
          <a:xfrm rot="0">
            <a:off x="955774" y="7311260"/>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El emeği ürünlerle aile ihtiyaçlarını karşılamış, eşyalarını ve evlerini donatmışlardır.</a:t>
            </a:r>
          </a:p>
        </p:txBody>
      </p:sp>
      <p:sp>
        <p:nvSpPr>
          <p:cNvPr name="TextBox 15" id="15"/>
          <p:cNvSpPr txBox="true"/>
          <p:nvPr/>
        </p:nvSpPr>
        <p:spPr>
          <a:xfrm rot="0">
            <a:off x="955774" y="7864007"/>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Ahilik teşkilatının bir kolu olan “Baciyan-ı Rumu” kadınlar tarafından kurulmuştur.</a:t>
            </a:r>
          </a:p>
        </p:txBody>
      </p:sp>
      <p:sp>
        <p:nvSpPr>
          <p:cNvPr name="TextBox 16" id="16"/>
          <p:cNvSpPr txBox="true"/>
          <p:nvPr/>
        </p:nvSpPr>
        <p:spPr>
          <a:xfrm rot="0">
            <a:off x="955774" y="8416755"/>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Bu oluşum, kadınların sosyal ve ekonomik hayatına katılımını teşvik etmiştir.</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929086"/>
            <a:ext cx="10394156"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Osmanlı Aile Yapısının Temelleri</a:t>
            </a:r>
          </a:p>
        </p:txBody>
      </p:sp>
      <p:sp>
        <p:nvSpPr>
          <p:cNvPr name="TextBox 7" id="7"/>
          <p:cNvSpPr txBox="true"/>
          <p:nvPr/>
        </p:nvSpPr>
        <p:spPr>
          <a:xfrm rot="0">
            <a:off x="992238"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Selçuklu Mirası</a:t>
            </a:r>
          </a:p>
        </p:txBody>
      </p:sp>
      <p:sp>
        <p:nvSpPr>
          <p:cNvPr name="TextBox 8" id="8"/>
          <p:cNvSpPr txBox="true"/>
          <p:nvPr/>
        </p:nvSpPr>
        <p:spPr>
          <a:xfrm rot="0">
            <a:off x="992238"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Osmanlı Devleti, Selçuklu kültür ve geleneklerini devralıp geliştirmiştir. Bu miras, Osmanlı aile yapısının temelini oluşturur.</a:t>
            </a:r>
          </a:p>
        </p:txBody>
      </p:sp>
      <p:sp>
        <p:nvSpPr>
          <p:cNvPr name="TextBox 9" id="9"/>
          <p:cNvSpPr txBox="true"/>
          <p:nvPr/>
        </p:nvSpPr>
        <p:spPr>
          <a:xfrm rot="0">
            <a:off x="6666160"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İnsan İlişkileri</a:t>
            </a:r>
          </a:p>
        </p:txBody>
      </p:sp>
      <p:sp>
        <p:nvSpPr>
          <p:cNvPr name="TextBox 10" id="10"/>
          <p:cNvSpPr txBox="true"/>
          <p:nvPr/>
        </p:nvSpPr>
        <p:spPr>
          <a:xfrm rot="0">
            <a:off x="6666160"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Geleneksel Türk aile yapısının devamı niteliğinde olan Osmanlı ailesi, sosyal ilişkilerde zarafet ve örfe önem verir.</a:t>
            </a:r>
          </a:p>
        </p:txBody>
      </p:sp>
      <p:sp>
        <p:nvSpPr>
          <p:cNvPr name="TextBox 11" id="11"/>
          <p:cNvSpPr txBox="true"/>
          <p:nvPr/>
        </p:nvSpPr>
        <p:spPr>
          <a:xfrm rot="0">
            <a:off x="12340084"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Kadının Rolü</a:t>
            </a:r>
          </a:p>
        </p:txBody>
      </p:sp>
      <p:sp>
        <p:nvSpPr>
          <p:cNvPr name="TextBox 12" id="12"/>
          <p:cNvSpPr txBox="true"/>
          <p:nvPr/>
        </p:nvSpPr>
        <p:spPr>
          <a:xfrm rot="0">
            <a:off x="12340084"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Türk-İslam kültüründe kadın, her zaman önemli bir yere sahip olmuştur. Sosyal, dini ve ailevi rolleri büyüktür.</a:t>
            </a:r>
          </a:p>
        </p:txBody>
      </p:sp>
      <p:sp>
        <p:nvSpPr>
          <p:cNvPr name="TextBox 13" id="13"/>
          <p:cNvSpPr txBox="true"/>
          <p:nvPr/>
        </p:nvSpPr>
        <p:spPr>
          <a:xfrm rot="0">
            <a:off x="1028700" y="452289"/>
            <a:ext cx="9445526" cy="1790997"/>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Osmanlı'da Aile Yapısı ve Gelenekler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7" id="7"/>
          <p:cNvGrpSpPr/>
          <p:nvPr/>
        </p:nvGrpSpPr>
        <p:grpSpPr>
          <a:xfrm rot="0">
            <a:off x="11430000" y="0"/>
            <a:ext cx="6858000" cy="10287000"/>
            <a:chOff x="0" y="0"/>
            <a:chExt cx="9144000" cy="13716000"/>
          </a:xfrm>
        </p:grpSpPr>
        <p:sp>
          <p:nvSpPr>
            <p:cNvPr name="Freeform 8" id="8"/>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close/>
                </a:path>
              </a:pathLst>
            </a:custGeom>
            <a:solidFill>
              <a:srgbClr val="E5E0DF"/>
            </a:solidFill>
          </p:spPr>
        </p:sp>
      </p:grpSp>
      <p:sp>
        <p:nvSpPr>
          <p:cNvPr name="Freeform 9" id="9"/>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62781" t="0" r="-62781" b="0"/>
            </a:stretch>
          </a:blipFill>
        </p:spPr>
      </p:sp>
      <p:sp>
        <p:nvSpPr>
          <p:cNvPr name="TextBox 10" id="10"/>
          <p:cNvSpPr txBox="true"/>
          <p:nvPr/>
        </p:nvSpPr>
        <p:spPr>
          <a:xfrm rot="0">
            <a:off x="992238" y="1580555"/>
            <a:ext cx="7088237"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Evlilik ve Aile Hukuku</a:t>
            </a:r>
          </a:p>
        </p:txBody>
      </p:sp>
      <p:grpSp>
        <p:nvGrpSpPr>
          <p:cNvPr name="Group 11" id="11"/>
          <p:cNvGrpSpPr/>
          <p:nvPr/>
        </p:nvGrpSpPr>
        <p:grpSpPr>
          <a:xfrm rot="0">
            <a:off x="992238" y="3229719"/>
            <a:ext cx="496044" cy="496044"/>
            <a:chOff x="0" y="0"/>
            <a:chExt cx="661392" cy="661392"/>
          </a:xfrm>
        </p:grpSpPr>
        <p:sp>
          <p:nvSpPr>
            <p:cNvPr name="Freeform 12" id="12"/>
            <p:cNvSpPr/>
            <p:nvPr/>
          </p:nvSpPr>
          <p:spPr>
            <a:xfrm flipH="false" flipV="false" rot="0">
              <a:off x="0" y="0"/>
              <a:ext cx="661416" cy="661416"/>
            </a:xfrm>
            <a:custGeom>
              <a:avLst/>
              <a:gdLst/>
              <a:ahLst/>
              <a:cxnLst/>
              <a:rect r="r" b="b" t="t" l="l"/>
              <a:pathLst>
                <a:path h="661416" w="661416">
                  <a:moveTo>
                    <a:pt x="0" y="56769"/>
                  </a:moveTo>
                  <a:cubicBezTo>
                    <a:pt x="0" y="25400"/>
                    <a:pt x="25400" y="0"/>
                    <a:pt x="56769" y="0"/>
                  </a:cubicBezTo>
                  <a:lnTo>
                    <a:pt x="604647" y="0"/>
                  </a:lnTo>
                  <a:cubicBezTo>
                    <a:pt x="636016" y="0"/>
                    <a:pt x="661416" y="25400"/>
                    <a:pt x="661416" y="56769"/>
                  </a:cubicBezTo>
                  <a:lnTo>
                    <a:pt x="661416" y="604647"/>
                  </a:lnTo>
                  <a:cubicBezTo>
                    <a:pt x="661416" y="636016"/>
                    <a:pt x="636016" y="661416"/>
                    <a:pt x="604647" y="661416"/>
                  </a:cubicBezTo>
                  <a:lnTo>
                    <a:pt x="56769" y="661416"/>
                  </a:lnTo>
                  <a:cubicBezTo>
                    <a:pt x="25400" y="661416"/>
                    <a:pt x="0" y="636016"/>
                    <a:pt x="0" y="604647"/>
                  </a:cubicBezTo>
                  <a:close/>
                </a:path>
              </a:pathLst>
            </a:custGeom>
            <a:solidFill>
              <a:srgbClr val="EDEBE3"/>
            </a:solidFill>
          </p:spPr>
        </p:sp>
      </p:grpSp>
      <p:sp>
        <p:nvSpPr>
          <p:cNvPr name="TextBox 13" id="13"/>
          <p:cNvSpPr txBox="true"/>
          <p:nvPr/>
        </p:nvSpPr>
        <p:spPr>
          <a:xfrm rot="0">
            <a:off x="1771799" y="3220194"/>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Mihr ve Kalın</a:t>
            </a:r>
          </a:p>
        </p:txBody>
      </p:sp>
      <p:sp>
        <p:nvSpPr>
          <p:cNvPr name="TextBox 14" id="14"/>
          <p:cNvSpPr txBox="true"/>
          <p:nvPr/>
        </p:nvSpPr>
        <p:spPr>
          <a:xfrm rot="0">
            <a:off x="1771799" y="3757018"/>
            <a:ext cx="3801516" cy="2807494"/>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Evlilikte mihr (kadına verilen para) ve kalın (gelinlik hediyesi) uygulamaları devam etmiştir. Mihr, kadının geri alınamayan bir hakkıdır.</a:t>
            </a:r>
          </a:p>
        </p:txBody>
      </p:sp>
      <p:grpSp>
        <p:nvGrpSpPr>
          <p:cNvPr name="Group 15" id="15"/>
          <p:cNvGrpSpPr/>
          <p:nvPr/>
        </p:nvGrpSpPr>
        <p:grpSpPr>
          <a:xfrm rot="0">
            <a:off x="5856834" y="3229719"/>
            <a:ext cx="496044" cy="496044"/>
            <a:chOff x="0" y="0"/>
            <a:chExt cx="661392" cy="661392"/>
          </a:xfrm>
        </p:grpSpPr>
        <p:sp>
          <p:nvSpPr>
            <p:cNvPr name="Freeform 16" id="16"/>
            <p:cNvSpPr/>
            <p:nvPr/>
          </p:nvSpPr>
          <p:spPr>
            <a:xfrm flipH="false" flipV="false" rot="0">
              <a:off x="0" y="0"/>
              <a:ext cx="661416" cy="661416"/>
            </a:xfrm>
            <a:custGeom>
              <a:avLst/>
              <a:gdLst/>
              <a:ahLst/>
              <a:cxnLst/>
              <a:rect r="r" b="b" t="t" l="l"/>
              <a:pathLst>
                <a:path h="661416" w="661416">
                  <a:moveTo>
                    <a:pt x="0" y="56769"/>
                  </a:moveTo>
                  <a:cubicBezTo>
                    <a:pt x="0" y="25400"/>
                    <a:pt x="25400" y="0"/>
                    <a:pt x="56769" y="0"/>
                  </a:cubicBezTo>
                  <a:lnTo>
                    <a:pt x="604647" y="0"/>
                  </a:lnTo>
                  <a:cubicBezTo>
                    <a:pt x="636016" y="0"/>
                    <a:pt x="661416" y="25400"/>
                    <a:pt x="661416" y="56769"/>
                  </a:cubicBezTo>
                  <a:lnTo>
                    <a:pt x="661416" y="604647"/>
                  </a:lnTo>
                  <a:cubicBezTo>
                    <a:pt x="661416" y="636016"/>
                    <a:pt x="636016" y="661416"/>
                    <a:pt x="604647" y="661416"/>
                  </a:cubicBezTo>
                  <a:lnTo>
                    <a:pt x="56769" y="661416"/>
                  </a:lnTo>
                  <a:cubicBezTo>
                    <a:pt x="25400" y="661416"/>
                    <a:pt x="0" y="636016"/>
                    <a:pt x="0" y="604647"/>
                  </a:cubicBezTo>
                  <a:close/>
                </a:path>
              </a:pathLst>
            </a:custGeom>
            <a:solidFill>
              <a:srgbClr val="EDEBE3"/>
            </a:solidFill>
          </p:spPr>
        </p:sp>
      </p:grpSp>
      <p:sp>
        <p:nvSpPr>
          <p:cNvPr name="TextBox 17" id="17"/>
          <p:cNvSpPr txBox="true"/>
          <p:nvPr/>
        </p:nvSpPr>
        <p:spPr>
          <a:xfrm rot="0">
            <a:off x="6636395" y="3220194"/>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Evlilik Sözleşmeleri</a:t>
            </a:r>
          </a:p>
        </p:txBody>
      </p:sp>
      <p:sp>
        <p:nvSpPr>
          <p:cNvPr name="TextBox 18" id="18"/>
          <p:cNvSpPr txBox="true"/>
          <p:nvPr/>
        </p:nvSpPr>
        <p:spPr>
          <a:xfrm rot="0">
            <a:off x="6636395" y="3757018"/>
            <a:ext cx="3801516" cy="2353866"/>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Evlilikler, şahitler huzurunda kadı veya imam tarafından nikâh yoluyla gerçekleştirilir ve hukuki güvence altına alınır.</a:t>
            </a:r>
          </a:p>
        </p:txBody>
      </p:sp>
      <p:grpSp>
        <p:nvGrpSpPr>
          <p:cNvPr name="Group 19" id="19"/>
          <p:cNvGrpSpPr/>
          <p:nvPr/>
        </p:nvGrpSpPr>
        <p:grpSpPr>
          <a:xfrm rot="0">
            <a:off x="992238" y="7166967"/>
            <a:ext cx="496044" cy="496044"/>
            <a:chOff x="0" y="0"/>
            <a:chExt cx="661392" cy="661392"/>
          </a:xfrm>
        </p:grpSpPr>
        <p:sp>
          <p:nvSpPr>
            <p:cNvPr name="Freeform 20" id="20"/>
            <p:cNvSpPr/>
            <p:nvPr/>
          </p:nvSpPr>
          <p:spPr>
            <a:xfrm flipH="false" flipV="false" rot="0">
              <a:off x="0" y="0"/>
              <a:ext cx="661416" cy="661416"/>
            </a:xfrm>
            <a:custGeom>
              <a:avLst/>
              <a:gdLst/>
              <a:ahLst/>
              <a:cxnLst/>
              <a:rect r="r" b="b" t="t" l="l"/>
              <a:pathLst>
                <a:path h="661416" w="661416">
                  <a:moveTo>
                    <a:pt x="0" y="56769"/>
                  </a:moveTo>
                  <a:cubicBezTo>
                    <a:pt x="0" y="25400"/>
                    <a:pt x="25400" y="0"/>
                    <a:pt x="56769" y="0"/>
                  </a:cubicBezTo>
                  <a:lnTo>
                    <a:pt x="604647" y="0"/>
                  </a:lnTo>
                  <a:cubicBezTo>
                    <a:pt x="636016" y="0"/>
                    <a:pt x="661416" y="25400"/>
                    <a:pt x="661416" y="56769"/>
                  </a:cubicBezTo>
                  <a:lnTo>
                    <a:pt x="661416" y="604647"/>
                  </a:lnTo>
                  <a:cubicBezTo>
                    <a:pt x="661416" y="636016"/>
                    <a:pt x="636016" y="661416"/>
                    <a:pt x="604647" y="661416"/>
                  </a:cubicBezTo>
                  <a:lnTo>
                    <a:pt x="56769" y="661416"/>
                  </a:lnTo>
                  <a:cubicBezTo>
                    <a:pt x="25400" y="661416"/>
                    <a:pt x="0" y="636016"/>
                    <a:pt x="0" y="604647"/>
                  </a:cubicBezTo>
                  <a:close/>
                </a:path>
              </a:pathLst>
            </a:custGeom>
            <a:solidFill>
              <a:srgbClr val="EDEBE3"/>
            </a:solidFill>
          </p:spPr>
        </p:sp>
      </p:grpSp>
      <p:sp>
        <p:nvSpPr>
          <p:cNvPr name="TextBox 21" id="21"/>
          <p:cNvSpPr txBox="true"/>
          <p:nvPr/>
        </p:nvSpPr>
        <p:spPr>
          <a:xfrm rot="0">
            <a:off x="1771799" y="7157442"/>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Kadının Miras Hakkı</a:t>
            </a:r>
          </a:p>
        </p:txBody>
      </p:sp>
      <p:sp>
        <p:nvSpPr>
          <p:cNvPr name="TextBox 22" id="22"/>
          <p:cNvSpPr txBox="true"/>
          <p:nvPr/>
        </p:nvSpPr>
        <p:spPr>
          <a:xfrm rot="0">
            <a:off x="1771799" y="7694265"/>
            <a:ext cx="8665964"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Mihrin ödenmesi, kadının miras haklarının güvence altına alınmasını sağlar.</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02275" cy="10287000"/>
            <a:chOff x="0" y="0"/>
            <a:chExt cx="24269700" cy="13716000"/>
          </a:xfrm>
        </p:grpSpPr>
        <p:sp>
          <p:nvSpPr>
            <p:cNvPr name="Freeform 3" id="3"/>
            <p:cNvSpPr/>
            <p:nvPr/>
          </p:nvSpPr>
          <p:spPr>
            <a:xfrm flipH="false" flipV="false" rot="0">
              <a:off x="0" y="0"/>
              <a:ext cx="24269700" cy="13716000"/>
            </a:xfrm>
            <a:custGeom>
              <a:avLst/>
              <a:gdLst/>
              <a:ahLst/>
              <a:cxnLst/>
              <a:rect r="r" b="b" t="t" l="l"/>
              <a:pathLst>
                <a:path h="13716000" w="24269700">
                  <a:moveTo>
                    <a:pt x="0" y="0"/>
                  </a:moveTo>
                  <a:lnTo>
                    <a:pt x="24269700" y="0"/>
                  </a:lnTo>
                  <a:lnTo>
                    <a:pt x="24269700" y="13716000"/>
                  </a:lnTo>
                  <a:lnTo>
                    <a:pt x="0" y="13716000"/>
                  </a:lnTo>
                  <a:close/>
                </a:path>
              </a:pathLst>
            </a:custGeom>
            <a:solidFill>
              <a:srgbClr val="E6E2DB"/>
            </a:solidFill>
          </p:spPr>
        </p:sp>
      </p:grpSp>
      <p:grpSp>
        <p:nvGrpSpPr>
          <p:cNvPr name="Group 4" id="4"/>
          <p:cNvGrpSpPr/>
          <p:nvPr/>
        </p:nvGrpSpPr>
        <p:grpSpPr>
          <a:xfrm rot="0">
            <a:off x="0" y="-85725"/>
            <a:ext cx="18202275" cy="10287000"/>
            <a:chOff x="0" y="0"/>
            <a:chExt cx="24269700" cy="13716000"/>
          </a:xfrm>
        </p:grpSpPr>
        <p:sp>
          <p:nvSpPr>
            <p:cNvPr name="Freeform 5" id="5"/>
            <p:cNvSpPr/>
            <p:nvPr/>
          </p:nvSpPr>
          <p:spPr>
            <a:xfrm flipH="false" flipV="false" rot="0">
              <a:off x="0" y="0"/>
              <a:ext cx="24269700" cy="13716000"/>
            </a:xfrm>
            <a:custGeom>
              <a:avLst/>
              <a:gdLst/>
              <a:ahLst/>
              <a:cxnLst/>
              <a:rect r="r" b="b" t="t" l="l"/>
              <a:pathLst>
                <a:path h="13716000" w="24269700">
                  <a:moveTo>
                    <a:pt x="0" y="0"/>
                  </a:moveTo>
                  <a:lnTo>
                    <a:pt x="24269700" y="0"/>
                  </a:lnTo>
                  <a:lnTo>
                    <a:pt x="24269700" y="13716000"/>
                  </a:lnTo>
                  <a:lnTo>
                    <a:pt x="0" y="13716000"/>
                  </a:lnTo>
                  <a:close/>
                </a:path>
              </a:pathLst>
            </a:custGeom>
            <a:solidFill>
              <a:srgbClr val="F9F8F5"/>
            </a:solidFill>
          </p:spPr>
        </p:sp>
      </p:grpSp>
      <p:sp>
        <p:nvSpPr>
          <p:cNvPr name="TextBox 6" id="6"/>
          <p:cNvSpPr txBox="true"/>
          <p:nvPr/>
        </p:nvSpPr>
        <p:spPr>
          <a:xfrm rot="0">
            <a:off x="558883" y="375308"/>
            <a:ext cx="8409682"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Osmanlı'da Çocuk Eğitimi</a:t>
            </a:r>
          </a:p>
        </p:txBody>
      </p:sp>
      <p:grpSp>
        <p:nvGrpSpPr>
          <p:cNvPr name="Group 7" id="7"/>
          <p:cNvGrpSpPr/>
          <p:nvPr/>
        </p:nvGrpSpPr>
        <p:grpSpPr>
          <a:xfrm rot="0">
            <a:off x="965034" y="1705533"/>
            <a:ext cx="38100" cy="7282606"/>
            <a:chOff x="0" y="0"/>
            <a:chExt cx="50800" cy="9710142"/>
          </a:xfrm>
        </p:grpSpPr>
        <p:sp>
          <p:nvSpPr>
            <p:cNvPr name="Freeform 8" id="8"/>
            <p:cNvSpPr/>
            <p:nvPr/>
          </p:nvSpPr>
          <p:spPr>
            <a:xfrm flipH="false" flipV="false" rot="0">
              <a:off x="0" y="0"/>
              <a:ext cx="50800" cy="9710166"/>
            </a:xfrm>
            <a:custGeom>
              <a:avLst/>
              <a:gdLst/>
              <a:ahLst/>
              <a:cxnLst/>
              <a:rect r="r" b="b" t="t" l="l"/>
              <a:pathLst>
                <a:path h="9710166" w="50800">
                  <a:moveTo>
                    <a:pt x="0" y="25400"/>
                  </a:moveTo>
                  <a:cubicBezTo>
                    <a:pt x="0" y="11430"/>
                    <a:pt x="11430" y="0"/>
                    <a:pt x="25400" y="0"/>
                  </a:cubicBezTo>
                  <a:cubicBezTo>
                    <a:pt x="39370" y="0"/>
                    <a:pt x="50800" y="11430"/>
                    <a:pt x="50800" y="25400"/>
                  </a:cubicBezTo>
                  <a:lnTo>
                    <a:pt x="50800" y="9684766"/>
                  </a:lnTo>
                  <a:cubicBezTo>
                    <a:pt x="50800" y="9698736"/>
                    <a:pt x="39370" y="9710166"/>
                    <a:pt x="25400" y="9710166"/>
                  </a:cubicBezTo>
                  <a:cubicBezTo>
                    <a:pt x="11430" y="9710166"/>
                    <a:pt x="0" y="9698736"/>
                    <a:pt x="0" y="9684766"/>
                  </a:cubicBezTo>
                  <a:close/>
                </a:path>
              </a:pathLst>
            </a:custGeom>
            <a:solidFill>
              <a:srgbClr val="D3D1C9"/>
            </a:solidFill>
          </p:spPr>
        </p:sp>
      </p:grpSp>
      <p:grpSp>
        <p:nvGrpSpPr>
          <p:cNvPr name="Group 9" id="9"/>
          <p:cNvGrpSpPr/>
          <p:nvPr/>
        </p:nvGrpSpPr>
        <p:grpSpPr>
          <a:xfrm rot="0">
            <a:off x="1264923" y="2324360"/>
            <a:ext cx="992237" cy="38100"/>
            <a:chOff x="0" y="0"/>
            <a:chExt cx="1322983" cy="50800"/>
          </a:xfrm>
        </p:grpSpPr>
        <p:sp>
          <p:nvSpPr>
            <p:cNvPr name="Freeform 10" id="10"/>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3D1C9"/>
            </a:solidFill>
          </p:spPr>
        </p:sp>
      </p:grpSp>
      <p:grpSp>
        <p:nvGrpSpPr>
          <p:cNvPr name="Group 11" id="11"/>
          <p:cNvGrpSpPr/>
          <p:nvPr/>
        </p:nvGrpSpPr>
        <p:grpSpPr>
          <a:xfrm rot="0">
            <a:off x="665145" y="2024472"/>
            <a:ext cx="637877" cy="637878"/>
            <a:chOff x="0" y="0"/>
            <a:chExt cx="850503" cy="850503"/>
          </a:xfrm>
        </p:grpSpPr>
        <p:sp>
          <p:nvSpPr>
            <p:cNvPr name="Freeform 12" id="1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sp>
        <p:nvSpPr>
          <p:cNvPr name="TextBox 13" id="13"/>
          <p:cNvSpPr txBox="true"/>
          <p:nvPr/>
        </p:nvSpPr>
        <p:spPr>
          <a:xfrm rot="0">
            <a:off x="914284" y="2187885"/>
            <a:ext cx="139601" cy="368201"/>
          </a:xfrm>
          <a:prstGeom prst="rect">
            <a:avLst/>
          </a:prstGeom>
        </p:spPr>
        <p:txBody>
          <a:bodyPr anchor="t" rtlCol="false" tIns="0" lIns="0" bIns="0" rIns="0">
            <a:spAutoFit/>
          </a:bodyPr>
          <a:lstStyle/>
          <a:p>
            <a:pPr algn="ctr">
              <a:lnSpc>
                <a:spcPts val="3312"/>
              </a:lnSpc>
            </a:pPr>
            <a:r>
              <a:rPr lang="en-US" sz="3312">
                <a:solidFill>
                  <a:srgbClr val="161613"/>
                </a:solidFill>
                <a:latin typeface="DM Sans"/>
                <a:ea typeface="DM Sans"/>
                <a:cs typeface="DM Sans"/>
                <a:sym typeface="DM Sans"/>
              </a:rPr>
              <a:t>1</a:t>
            </a:r>
          </a:p>
        </p:txBody>
      </p:sp>
      <p:sp>
        <p:nvSpPr>
          <p:cNvPr name="TextBox 14" id="14"/>
          <p:cNvSpPr txBox="true"/>
          <p:nvPr/>
        </p:nvSpPr>
        <p:spPr>
          <a:xfrm rot="0">
            <a:off x="2543505" y="197952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Aile Eğitimi</a:t>
            </a:r>
          </a:p>
        </p:txBody>
      </p:sp>
      <p:sp>
        <p:nvSpPr>
          <p:cNvPr name="TextBox 15" id="15"/>
          <p:cNvSpPr txBox="true"/>
          <p:nvPr/>
        </p:nvSpPr>
        <p:spPr>
          <a:xfrm rot="0">
            <a:off x="2543505" y="2516349"/>
            <a:ext cx="7460902"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Çocuklar, temel eğitimi aile büyüklerinden alır. Din, ahlak ve gelenekler öğretilir.</a:t>
            </a:r>
          </a:p>
        </p:txBody>
      </p:sp>
      <p:grpSp>
        <p:nvGrpSpPr>
          <p:cNvPr name="Group 16" id="16"/>
          <p:cNvGrpSpPr/>
          <p:nvPr/>
        </p:nvGrpSpPr>
        <p:grpSpPr>
          <a:xfrm rot="0">
            <a:off x="1264923" y="4695193"/>
            <a:ext cx="992237" cy="38100"/>
            <a:chOff x="0" y="0"/>
            <a:chExt cx="1322983" cy="50800"/>
          </a:xfrm>
        </p:grpSpPr>
        <p:sp>
          <p:nvSpPr>
            <p:cNvPr name="Freeform 17" id="17"/>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3D1C9"/>
            </a:solidFill>
          </p:spPr>
        </p:sp>
      </p:grpSp>
      <p:grpSp>
        <p:nvGrpSpPr>
          <p:cNvPr name="Group 18" id="18"/>
          <p:cNvGrpSpPr/>
          <p:nvPr/>
        </p:nvGrpSpPr>
        <p:grpSpPr>
          <a:xfrm rot="0">
            <a:off x="665145" y="4395304"/>
            <a:ext cx="637877" cy="637878"/>
            <a:chOff x="0" y="0"/>
            <a:chExt cx="850503" cy="850503"/>
          </a:xfrm>
        </p:grpSpPr>
        <p:sp>
          <p:nvSpPr>
            <p:cNvPr name="Freeform 19" id="1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sp>
        <p:nvSpPr>
          <p:cNvPr name="TextBox 20" id="20"/>
          <p:cNvSpPr txBox="true"/>
          <p:nvPr/>
        </p:nvSpPr>
        <p:spPr>
          <a:xfrm rot="0">
            <a:off x="861302" y="4558717"/>
            <a:ext cx="245418" cy="368201"/>
          </a:xfrm>
          <a:prstGeom prst="rect">
            <a:avLst/>
          </a:prstGeom>
        </p:spPr>
        <p:txBody>
          <a:bodyPr anchor="t" rtlCol="false" tIns="0" lIns="0" bIns="0" rIns="0">
            <a:spAutoFit/>
          </a:bodyPr>
          <a:lstStyle/>
          <a:p>
            <a:pPr algn="ctr">
              <a:lnSpc>
                <a:spcPts val="3312"/>
              </a:lnSpc>
            </a:pPr>
            <a:r>
              <a:rPr lang="en-US" sz="3312">
                <a:solidFill>
                  <a:srgbClr val="161613"/>
                </a:solidFill>
                <a:latin typeface="DM Sans"/>
                <a:ea typeface="DM Sans"/>
                <a:cs typeface="DM Sans"/>
                <a:sym typeface="DM Sans"/>
              </a:rPr>
              <a:t>2</a:t>
            </a:r>
          </a:p>
        </p:txBody>
      </p:sp>
      <p:sp>
        <p:nvSpPr>
          <p:cNvPr name="TextBox 21" id="21"/>
          <p:cNvSpPr txBox="true"/>
          <p:nvPr/>
        </p:nvSpPr>
        <p:spPr>
          <a:xfrm rot="0">
            <a:off x="2543505" y="4350358"/>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Spor Eğitimi</a:t>
            </a:r>
          </a:p>
        </p:txBody>
      </p:sp>
      <p:sp>
        <p:nvSpPr>
          <p:cNvPr name="TextBox 22" id="22"/>
          <p:cNvSpPr txBox="true"/>
          <p:nvPr/>
        </p:nvSpPr>
        <p:spPr>
          <a:xfrm rot="0">
            <a:off x="2543505" y="4887180"/>
            <a:ext cx="7460902"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4-5 yaşlarında ata binme ve güreş, 7 yaşından sonra okçuluk ve avcılık gibi askeri yetenekler öğretilir.</a:t>
            </a:r>
          </a:p>
        </p:txBody>
      </p:sp>
      <p:grpSp>
        <p:nvGrpSpPr>
          <p:cNvPr name="Group 23" id="23"/>
          <p:cNvGrpSpPr/>
          <p:nvPr/>
        </p:nvGrpSpPr>
        <p:grpSpPr>
          <a:xfrm rot="0">
            <a:off x="1264923" y="7066024"/>
            <a:ext cx="992237" cy="38100"/>
            <a:chOff x="0" y="0"/>
            <a:chExt cx="1322983" cy="50800"/>
          </a:xfrm>
        </p:grpSpPr>
        <p:sp>
          <p:nvSpPr>
            <p:cNvPr name="Freeform 24" id="24"/>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D3D1C9"/>
            </a:solidFill>
          </p:spPr>
        </p:sp>
      </p:grpSp>
      <p:grpSp>
        <p:nvGrpSpPr>
          <p:cNvPr name="Group 25" id="25"/>
          <p:cNvGrpSpPr/>
          <p:nvPr/>
        </p:nvGrpSpPr>
        <p:grpSpPr>
          <a:xfrm rot="0">
            <a:off x="665145" y="6766135"/>
            <a:ext cx="637877" cy="637877"/>
            <a:chOff x="0" y="0"/>
            <a:chExt cx="850503" cy="850503"/>
          </a:xfrm>
        </p:grpSpPr>
        <p:sp>
          <p:nvSpPr>
            <p:cNvPr name="Freeform 26" id="26"/>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DEBE3"/>
            </a:solidFill>
          </p:spPr>
        </p:sp>
      </p:grpSp>
      <p:sp>
        <p:nvSpPr>
          <p:cNvPr name="TextBox 27" id="27"/>
          <p:cNvSpPr txBox="true"/>
          <p:nvPr/>
        </p:nvSpPr>
        <p:spPr>
          <a:xfrm rot="0">
            <a:off x="857729" y="6929549"/>
            <a:ext cx="252710" cy="368201"/>
          </a:xfrm>
          <a:prstGeom prst="rect">
            <a:avLst/>
          </a:prstGeom>
        </p:spPr>
        <p:txBody>
          <a:bodyPr anchor="t" rtlCol="false" tIns="0" lIns="0" bIns="0" rIns="0">
            <a:spAutoFit/>
          </a:bodyPr>
          <a:lstStyle/>
          <a:p>
            <a:pPr algn="ctr">
              <a:lnSpc>
                <a:spcPts val="3312"/>
              </a:lnSpc>
            </a:pPr>
            <a:r>
              <a:rPr lang="en-US" sz="3312">
                <a:solidFill>
                  <a:srgbClr val="161613"/>
                </a:solidFill>
                <a:latin typeface="DM Sans"/>
                <a:ea typeface="DM Sans"/>
                <a:cs typeface="DM Sans"/>
                <a:sym typeface="DM Sans"/>
              </a:rPr>
              <a:t>3</a:t>
            </a:r>
          </a:p>
        </p:txBody>
      </p:sp>
      <p:sp>
        <p:nvSpPr>
          <p:cNvPr name="TextBox 28" id="28"/>
          <p:cNvSpPr txBox="true"/>
          <p:nvPr/>
        </p:nvSpPr>
        <p:spPr>
          <a:xfrm rot="0">
            <a:off x="2543505" y="6721189"/>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Sübyan Mektepleri</a:t>
            </a:r>
          </a:p>
        </p:txBody>
      </p:sp>
      <p:sp>
        <p:nvSpPr>
          <p:cNvPr name="TextBox 29" id="29"/>
          <p:cNvSpPr txBox="true"/>
          <p:nvPr/>
        </p:nvSpPr>
        <p:spPr>
          <a:xfrm rot="0">
            <a:off x="2543505" y="7258013"/>
            <a:ext cx="7460902" cy="1446610"/>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5-6 yaşındaki çocuklar, mahalle camilerine yakın sübyan mekteplerinde okuma, yazma ve Kur'an eğitimi alır.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7" id="7"/>
          <p:cNvGrpSpPr/>
          <p:nvPr/>
        </p:nvGrpSpPr>
        <p:grpSpPr>
          <a:xfrm rot="0">
            <a:off x="11430000" y="0"/>
            <a:ext cx="6858000" cy="10287000"/>
            <a:chOff x="0" y="0"/>
            <a:chExt cx="9144000" cy="13716000"/>
          </a:xfrm>
        </p:grpSpPr>
        <p:sp>
          <p:nvSpPr>
            <p:cNvPr name="Freeform 8" id="8"/>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close/>
                </a:path>
              </a:pathLst>
            </a:custGeom>
            <a:solidFill>
              <a:srgbClr val="E5E0DF"/>
            </a:solidFill>
          </p:spPr>
        </p:sp>
      </p:grpSp>
      <p:grpSp>
        <p:nvGrpSpPr>
          <p:cNvPr name="Group 9" id="9"/>
          <p:cNvGrpSpPr/>
          <p:nvPr/>
        </p:nvGrpSpPr>
        <p:grpSpPr>
          <a:xfrm rot="0">
            <a:off x="992238" y="3559374"/>
            <a:ext cx="4581079" cy="2994571"/>
            <a:chOff x="0" y="0"/>
            <a:chExt cx="6108105" cy="3992762"/>
          </a:xfrm>
        </p:grpSpPr>
        <p:sp>
          <p:nvSpPr>
            <p:cNvPr name="Freeform 10" id="10"/>
            <p:cNvSpPr/>
            <p:nvPr/>
          </p:nvSpPr>
          <p:spPr>
            <a:xfrm flipH="false" flipV="false" rot="0">
              <a:off x="0" y="0"/>
              <a:ext cx="6108065" cy="3992753"/>
            </a:xfrm>
            <a:custGeom>
              <a:avLst/>
              <a:gdLst/>
              <a:ahLst/>
              <a:cxnLst/>
              <a:rect r="r" b="b" t="t" l="l"/>
              <a:pathLst>
                <a:path h="3992753" w="6108065">
                  <a:moveTo>
                    <a:pt x="0" y="56642"/>
                  </a:moveTo>
                  <a:cubicBezTo>
                    <a:pt x="0" y="25400"/>
                    <a:pt x="25400" y="0"/>
                    <a:pt x="56642" y="0"/>
                  </a:cubicBezTo>
                  <a:lnTo>
                    <a:pt x="6051423" y="0"/>
                  </a:lnTo>
                  <a:cubicBezTo>
                    <a:pt x="6082792" y="0"/>
                    <a:pt x="6108065" y="25400"/>
                    <a:pt x="6108065" y="56642"/>
                  </a:cubicBezTo>
                  <a:lnTo>
                    <a:pt x="6108065" y="3936111"/>
                  </a:lnTo>
                  <a:cubicBezTo>
                    <a:pt x="6108065" y="3967480"/>
                    <a:pt x="6082665" y="3992753"/>
                    <a:pt x="6051423" y="3992753"/>
                  </a:cubicBezTo>
                  <a:lnTo>
                    <a:pt x="56642" y="3992753"/>
                  </a:lnTo>
                  <a:cubicBezTo>
                    <a:pt x="25273" y="3992753"/>
                    <a:pt x="0" y="3967353"/>
                    <a:pt x="0" y="3936111"/>
                  </a:cubicBezTo>
                  <a:close/>
                </a:path>
              </a:pathLst>
            </a:custGeom>
            <a:solidFill>
              <a:srgbClr val="EDEBE3"/>
            </a:solidFill>
          </p:spPr>
        </p:sp>
      </p:grpSp>
      <p:grpSp>
        <p:nvGrpSpPr>
          <p:cNvPr name="Group 11" id="11"/>
          <p:cNvGrpSpPr/>
          <p:nvPr/>
        </p:nvGrpSpPr>
        <p:grpSpPr>
          <a:xfrm rot="0">
            <a:off x="5856834" y="3559374"/>
            <a:ext cx="4581079" cy="2994571"/>
            <a:chOff x="0" y="0"/>
            <a:chExt cx="6108105" cy="3992762"/>
          </a:xfrm>
        </p:grpSpPr>
        <p:sp>
          <p:nvSpPr>
            <p:cNvPr name="Freeform 12" id="12"/>
            <p:cNvSpPr/>
            <p:nvPr/>
          </p:nvSpPr>
          <p:spPr>
            <a:xfrm flipH="false" flipV="false" rot="0">
              <a:off x="0" y="0"/>
              <a:ext cx="6108065" cy="3992753"/>
            </a:xfrm>
            <a:custGeom>
              <a:avLst/>
              <a:gdLst/>
              <a:ahLst/>
              <a:cxnLst/>
              <a:rect r="r" b="b" t="t" l="l"/>
              <a:pathLst>
                <a:path h="3992753" w="6108065">
                  <a:moveTo>
                    <a:pt x="0" y="56642"/>
                  </a:moveTo>
                  <a:cubicBezTo>
                    <a:pt x="0" y="25400"/>
                    <a:pt x="25400" y="0"/>
                    <a:pt x="56642" y="0"/>
                  </a:cubicBezTo>
                  <a:lnTo>
                    <a:pt x="6051423" y="0"/>
                  </a:lnTo>
                  <a:cubicBezTo>
                    <a:pt x="6082792" y="0"/>
                    <a:pt x="6108065" y="25400"/>
                    <a:pt x="6108065" y="56642"/>
                  </a:cubicBezTo>
                  <a:lnTo>
                    <a:pt x="6108065" y="3936111"/>
                  </a:lnTo>
                  <a:cubicBezTo>
                    <a:pt x="6108065" y="3967480"/>
                    <a:pt x="6082665" y="3992753"/>
                    <a:pt x="6051423" y="3992753"/>
                  </a:cubicBezTo>
                  <a:lnTo>
                    <a:pt x="56642" y="3992753"/>
                  </a:lnTo>
                  <a:cubicBezTo>
                    <a:pt x="25273" y="3992753"/>
                    <a:pt x="0" y="3967353"/>
                    <a:pt x="0" y="3936111"/>
                  </a:cubicBezTo>
                  <a:close/>
                </a:path>
              </a:pathLst>
            </a:custGeom>
            <a:solidFill>
              <a:srgbClr val="EDEBE3"/>
            </a:solidFill>
          </p:spPr>
        </p:sp>
      </p:grpSp>
      <p:grpSp>
        <p:nvGrpSpPr>
          <p:cNvPr name="Group 13" id="13"/>
          <p:cNvGrpSpPr/>
          <p:nvPr/>
        </p:nvGrpSpPr>
        <p:grpSpPr>
          <a:xfrm rot="0">
            <a:off x="992238" y="6837461"/>
            <a:ext cx="9445526" cy="2087315"/>
            <a:chOff x="0" y="0"/>
            <a:chExt cx="12594035" cy="2783087"/>
          </a:xfrm>
        </p:grpSpPr>
        <p:sp>
          <p:nvSpPr>
            <p:cNvPr name="Freeform 14" id="14"/>
            <p:cNvSpPr/>
            <p:nvPr/>
          </p:nvSpPr>
          <p:spPr>
            <a:xfrm flipH="false" flipV="false" rot="0">
              <a:off x="0" y="0"/>
              <a:ext cx="12594082" cy="2783078"/>
            </a:xfrm>
            <a:custGeom>
              <a:avLst/>
              <a:gdLst/>
              <a:ahLst/>
              <a:cxnLst/>
              <a:rect r="r" b="b" t="t" l="l"/>
              <a:pathLst>
                <a:path h="2783078" w="12594082">
                  <a:moveTo>
                    <a:pt x="0" y="56769"/>
                  </a:moveTo>
                  <a:cubicBezTo>
                    <a:pt x="0" y="25400"/>
                    <a:pt x="25400" y="0"/>
                    <a:pt x="56769" y="0"/>
                  </a:cubicBezTo>
                  <a:lnTo>
                    <a:pt x="12537313" y="0"/>
                  </a:lnTo>
                  <a:cubicBezTo>
                    <a:pt x="12568682" y="0"/>
                    <a:pt x="12594082" y="25400"/>
                    <a:pt x="12594082" y="56769"/>
                  </a:cubicBezTo>
                  <a:lnTo>
                    <a:pt x="12594082" y="2726309"/>
                  </a:lnTo>
                  <a:cubicBezTo>
                    <a:pt x="12594082" y="2757678"/>
                    <a:pt x="12568682" y="2783078"/>
                    <a:pt x="12537313" y="2783078"/>
                  </a:cubicBezTo>
                  <a:lnTo>
                    <a:pt x="56769" y="2783078"/>
                  </a:lnTo>
                  <a:cubicBezTo>
                    <a:pt x="25400" y="2783078"/>
                    <a:pt x="0" y="2757678"/>
                    <a:pt x="0" y="2726309"/>
                  </a:cubicBezTo>
                  <a:close/>
                </a:path>
              </a:pathLst>
            </a:custGeom>
            <a:solidFill>
              <a:srgbClr val="EDEBE3"/>
            </a:solidFill>
          </p:spPr>
        </p:sp>
      </p:grpSp>
      <p:sp>
        <p:nvSpPr>
          <p:cNvPr name="Freeform 15" id="15"/>
          <p:cNvSpPr/>
          <p:nvPr/>
        </p:nvSpPr>
        <p:spPr>
          <a:xfrm flipH="false" flipV="false" rot="0">
            <a:off x="11476137" y="171004"/>
            <a:ext cx="6811862" cy="10115996"/>
          </a:xfrm>
          <a:custGeom>
            <a:avLst/>
            <a:gdLst/>
            <a:ahLst/>
            <a:cxnLst/>
            <a:rect r="r" b="b" t="t" l="l"/>
            <a:pathLst>
              <a:path h="10115996" w="6811862">
                <a:moveTo>
                  <a:pt x="0" y="0"/>
                </a:moveTo>
                <a:lnTo>
                  <a:pt x="6811863" y="0"/>
                </a:lnTo>
                <a:lnTo>
                  <a:pt x="6811863" y="10115996"/>
                </a:lnTo>
                <a:lnTo>
                  <a:pt x="0" y="10115996"/>
                </a:lnTo>
                <a:lnTo>
                  <a:pt x="0" y="0"/>
                </a:lnTo>
                <a:close/>
              </a:path>
            </a:pathLst>
          </a:custGeom>
          <a:blipFill>
            <a:blip r:embed="rId3"/>
            <a:stretch>
              <a:fillRect l="-13222" t="0" r="-109675" b="0"/>
            </a:stretch>
          </a:blipFill>
        </p:spPr>
      </p:sp>
      <p:sp>
        <p:nvSpPr>
          <p:cNvPr name="TextBox 16" id="16"/>
          <p:cNvSpPr txBox="true"/>
          <p:nvPr/>
        </p:nvSpPr>
        <p:spPr>
          <a:xfrm rot="0">
            <a:off x="992238" y="1343174"/>
            <a:ext cx="9445526" cy="1790997"/>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Osmanlı'da Aile Yapısındaki Değişimler</a:t>
            </a:r>
          </a:p>
        </p:txBody>
      </p:sp>
      <p:sp>
        <p:nvSpPr>
          <p:cNvPr name="TextBox 17" id="17"/>
          <p:cNvSpPr txBox="true"/>
          <p:nvPr/>
        </p:nvSpPr>
        <p:spPr>
          <a:xfrm rot="0">
            <a:off x="1275755" y="3833366"/>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Aile Tipi</a:t>
            </a:r>
          </a:p>
        </p:txBody>
      </p:sp>
      <p:sp>
        <p:nvSpPr>
          <p:cNvPr name="TextBox 18" id="18"/>
          <p:cNvSpPr txBox="true"/>
          <p:nvPr/>
        </p:nvSpPr>
        <p:spPr>
          <a:xfrm rot="0">
            <a:off x="1275755" y="4370189"/>
            <a:ext cx="4014044"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Erken dönemde konargöçer yaşam yaygınken, zamanla çekirdek aile ve pederî aile yapısı yaygınlaşmıştır.</a:t>
            </a:r>
          </a:p>
        </p:txBody>
      </p:sp>
      <p:sp>
        <p:nvSpPr>
          <p:cNvPr name="TextBox 19" id="19"/>
          <p:cNvSpPr txBox="true"/>
          <p:nvPr/>
        </p:nvSpPr>
        <p:spPr>
          <a:xfrm rot="0">
            <a:off x="6140351" y="3833366"/>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Kırsal ve Şehir</a:t>
            </a:r>
          </a:p>
        </p:txBody>
      </p:sp>
      <p:sp>
        <p:nvSpPr>
          <p:cNvPr name="TextBox 20" id="20"/>
          <p:cNvSpPr txBox="true"/>
          <p:nvPr/>
        </p:nvSpPr>
        <p:spPr>
          <a:xfrm rot="0">
            <a:off x="6140351" y="4370189"/>
            <a:ext cx="4014044"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Kırsalda geleneksel geniş aile yapısı hâkimken, şehirlerde çekirdek aile yapısı yaygınlaşmıştır.</a:t>
            </a:r>
          </a:p>
        </p:txBody>
      </p:sp>
      <p:sp>
        <p:nvSpPr>
          <p:cNvPr name="TextBox 21" id="21"/>
          <p:cNvSpPr txBox="true"/>
          <p:nvPr/>
        </p:nvSpPr>
        <p:spPr>
          <a:xfrm rot="0">
            <a:off x="1275755" y="7111454"/>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Korunma ve Güvenlik</a:t>
            </a:r>
          </a:p>
        </p:txBody>
      </p:sp>
      <p:sp>
        <p:nvSpPr>
          <p:cNvPr name="TextBox 22" id="22"/>
          <p:cNvSpPr txBox="true"/>
          <p:nvPr/>
        </p:nvSpPr>
        <p:spPr>
          <a:xfrm rot="0">
            <a:off x="1275755" y="7648277"/>
            <a:ext cx="8878491" cy="992981"/>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Kırsaldaki geniş aileler, dış tehlikelere karşı korunma amacıyla bir arada yaşarlardı.</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11275" y="687437"/>
            <a:ext cx="6509594" cy="842219"/>
          </a:xfrm>
          <a:prstGeom prst="rect">
            <a:avLst/>
          </a:prstGeom>
        </p:spPr>
        <p:txBody>
          <a:bodyPr anchor="t" rtlCol="false" tIns="0" lIns="0" bIns="0" rIns="0">
            <a:spAutoFit/>
          </a:bodyPr>
          <a:lstStyle/>
          <a:p>
            <a:pPr algn="l">
              <a:lnSpc>
                <a:spcPts val="6374"/>
              </a:lnSpc>
            </a:pPr>
            <a:r>
              <a:rPr lang="en-US" sz="5125">
                <a:solidFill>
                  <a:srgbClr val="161613"/>
                </a:solidFill>
                <a:latin typeface="DM Sans"/>
                <a:ea typeface="DM Sans"/>
                <a:cs typeface="DM Sans"/>
                <a:sym typeface="DM Sans"/>
              </a:rPr>
              <a:t>Kadın ve Ailedeki Yeri</a:t>
            </a:r>
          </a:p>
        </p:txBody>
      </p:sp>
      <p:sp>
        <p:nvSpPr>
          <p:cNvPr name="Freeform 7" id="7" descr="preencoded.png"/>
          <p:cNvSpPr/>
          <p:nvPr/>
        </p:nvSpPr>
        <p:spPr>
          <a:xfrm flipH="false" flipV="false" rot="0">
            <a:off x="911275" y="1920180"/>
            <a:ext cx="650825" cy="650825"/>
          </a:xfrm>
          <a:custGeom>
            <a:avLst/>
            <a:gdLst/>
            <a:ahLst/>
            <a:cxnLst/>
            <a:rect r="r" b="b" t="t" l="l"/>
            <a:pathLst>
              <a:path h="650825" w="650825">
                <a:moveTo>
                  <a:pt x="0" y="0"/>
                </a:moveTo>
                <a:lnTo>
                  <a:pt x="650825" y="0"/>
                </a:lnTo>
                <a:lnTo>
                  <a:pt x="650825" y="650825"/>
                </a:lnTo>
                <a:lnTo>
                  <a:pt x="0" y="650825"/>
                </a:lnTo>
                <a:lnTo>
                  <a:pt x="0" y="0"/>
                </a:lnTo>
                <a:close/>
              </a:path>
            </a:pathLst>
          </a:custGeom>
          <a:blipFill>
            <a:blip r:embed="rId2"/>
            <a:stretch>
              <a:fillRect l="0" t="0" r="0" b="0"/>
            </a:stretch>
          </a:blipFill>
        </p:spPr>
      </p:sp>
      <p:sp>
        <p:nvSpPr>
          <p:cNvPr name="TextBox 8" id="8"/>
          <p:cNvSpPr txBox="true"/>
          <p:nvPr/>
        </p:nvSpPr>
        <p:spPr>
          <a:xfrm rot="0">
            <a:off x="911275" y="2821781"/>
            <a:ext cx="3254722" cy="416272"/>
          </a:xfrm>
          <a:prstGeom prst="rect">
            <a:avLst/>
          </a:prstGeom>
        </p:spPr>
        <p:txBody>
          <a:bodyPr anchor="t" rtlCol="false" tIns="0" lIns="0" bIns="0" rIns="0">
            <a:spAutoFit/>
          </a:bodyPr>
          <a:lstStyle/>
          <a:p>
            <a:pPr algn="l">
              <a:lnSpc>
                <a:spcPts val="3187"/>
              </a:lnSpc>
            </a:pPr>
            <a:r>
              <a:rPr lang="en-US" sz="2562">
                <a:solidFill>
                  <a:srgbClr val="161613"/>
                </a:solidFill>
                <a:latin typeface="DM Sans"/>
                <a:ea typeface="DM Sans"/>
                <a:cs typeface="DM Sans"/>
                <a:sym typeface="DM Sans"/>
              </a:rPr>
              <a:t>Eğitici Rol</a:t>
            </a:r>
          </a:p>
        </p:txBody>
      </p:sp>
      <p:sp>
        <p:nvSpPr>
          <p:cNvPr name="TextBox 9" id="9"/>
          <p:cNvSpPr txBox="true"/>
          <p:nvPr/>
        </p:nvSpPr>
        <p:spPr>
          <a:xfrm rot="0">
            <a:off x="911275" y="3308449"/>
            <a:ext cx="9607451" cy="502444"/>
          </a:xfrm>
          <a:prstGeom prst="rect">
            <a:avLst/>
          </a:prstGeom>
        </p:spPr>
        <p:txBody>
          <a:bodyPr anchor="t" rtlCol="false" tIns="0" lIns="0" bIns="0" rIns="0">
            <a:spAutoFit/>
          </a:bodyPr>
          <a:lstStyle/>
          <a:p>
            <a:pPr algn="l">
              <a:lnSpc>
                <a:spcPts val="3250"/>
              </a:lnSpc>
            </a:pPr>
            <a:r>
              <a:rPr lang="en-US" sz="2000">
                <a:solidFill>
                  <a:srgbClr val="161613"/>
                </a:solidFill>
                <a:latin typeface="Inter"/>
                <a:ea typeface="Inter"/>
                <a:cs typeface="Inter"/>
                <a:sym typeface="Inter"/>
              </a:rPr>
              <a:t>Kadın, çocukların eğitiminden sorumludur.</a:t>
            </a:r>
          </a:p>
        </p:txBody>
      </p:sp>
      <p:sp>
        <p:nvSpPr>
          <p:cNvPr name="Freeform 10" id="10" descr="preencoded.png"/>
          <p:cNvSpPr/>
          <p:nvPr/>
        </p:nvSpPr>
        <p:spPr>
          <a:xfrm flipH="false" flipV="false" rot="0">
            <a:off x="911275" y="4591942"/>
            <a:ext cx="650825" cy="650825"/>
          </a:xfrm>
          <a:custGeom>
            <a:avLst/>
            <a:gdLst/>
            <a:ahLst/>
            <a:cxnLst/>
            <a:rect r="r" b="b" t="t" l="l"/>
            <a:pathLst>
              <a:path h="650825" w="650825">
                <a:moveTo>
                  <a:pt x="0" y="0"/>
                </a:moveTo>
                <a:lnTo>
                  <a:pt x="650825" y="0"/>
                </a:lnTo>
                <a:lnTo>
                  <a:pt x="650825" y="650826"/>
                </a:lnTo>
                <a:lnTo>
                  <a:pt x="0" y="650826"/>
                </a:lnTo>
                <a:lnTo>
                  <a:pt x="0" y="0"/>
                </a:lnTo>
                <a:close/>
              </a:path>
            </a:pathLst>
          </a:custGeom>
          <a:blipFill>
            <a:blip r:embed="rId3"/>
            <a:stretch>
              <a:fillRect l="0" t="0" r="0" b="0"/>
            </a:stretch>
          </a:blipFill>
        </p:spPr>
      </p:sp>
      <p:sp>
        <p:nvSpPr>
          <p:cNvPr name="TextBox 11" id="11"/>
          <p:cNvSpPr txBox="true"/>
          <p:nvPr/>
        </p:nvSpPr>
        <p:spPr>
          <a:xfrm rot="0">
            <a:off x="911275" y="5493544"/>
            <a:ext cx="3254722" cy="416273"/>
          </a:xfrm>
          <a:prstGeom prst="rect">
            <a:avLst/>
          </a:prstGeom>
        </p:spPr>
        <p:txBody>
          <a:bodyPr anchor="t" rtlCol="false" tIns="0" lIns="0" bIns="0" rIns="0">
            <a:spAutoFit/>
          </a:bodyPr>
          <a:lstStyle/>
          <a:p>
            <a:pPr algn="l">
              <a:lnSpc>
                <a:spcPts val="3187"/>
              </a:lnSpc>
            </a:pPr>
            <a:r>
              <a:rPr lang="en-US" sz="2562">
                <a:solidFill>
                  <a:srgbClr val="161613"/>
                </a:solidFill>
                <a:latin typeface="DM Sans"/>
                <a:ea typeface="DM Sans"/>
                <a:cs typeface="DM Sans"/>
                <a:sym typeface="DM Sans"/>
              </a:rPr>
              <a:t>Sosyal Hayat</a:t>
            </a:r>
          </a:p>
        </p:txBody>
      </p:sp>
      <p:sp>
        <p:nvSpPr>
          <p:cNvPr name="TextBox 12" id="12"/>
          <p:cNvSpPr txBox="true"/>
          <p:nvPr/>
        </p:nvSpPr>
        <p:spPr>
          <a:xfrm rot="0">
            <a:off x="911275" y="5980211"/>
            <a:ext cx="9607451" cy="502444"/>
          </a:xfrm>
          <a:prstGeom prst="rect">
            <a:avLst/>
          </a:prstGeom>
        </p:spPr>
        <p:txBody>
          <a:bodyPr anchor="t" rtlCol="false" tIns="0" lIns="0" bIns="0" rIns="0">
            <a:spAutoFit/>
          </a:bodyPr>
          <a:lstStyle/>
          <a:p>
            <a:pPr algn="l">
              <a:lnSpc>
                <a:spcPts val="3250"/>
              </a:lnSpc>
            </a:pPr>
            <a:r>
              <a:rPr lang="en-US" sz="2000">
                <a:solidFill>
                  <a:srgbClr val="161613"/>
                </a:solidFill>
                <a:latin typeface="Inter"/>
                <a:ea typeface="Inter"/>
                <a:cs typeface="Inter"/>
                <a:sym typeface="Inter"/>
              </a:rPr>
              <a:t>Kadınlar, hayır işlerinde ve vakıflarda etkin rol alır.</a:t>
            </a:r>
          </a:p>
        </p:txBody>
      </p:sp>
      <p:sp>
        <p:nvSpPr>
          <p:cNvPr name="Freeform 13" id="13" descr="preencoded.png"/>
          <p:cNvSpPr/>
          <p:nvPr/>
        </p:nvSpPr>
        <p:spPr>
          <a:xfrm flipH="false" flipV="false" rot="0">
            <a:off x="911275" y="7263705"/>
            <a:ext cx="650825" cy="650825"/>
          </a:xfrm>
          <a:custGeom>
            <a:avLst/>
            <a:gdLst/>
            <a:ahLst/>
            <a:cxnLst/>
            <a:rect r="r" b="b" t="t" l="l"/>
            <a:pathLst>
              <a:path h="650825" w="650825">
                <a:moveTo>
                  <a:pt x="0" y="0"/>
                </a:moveTo>
                <a:lnTo>
                  <a:pt x="650825" y="0"/>
                </a:lnTo>
                <a:lnTo>
                  <a:pt x="650825" y="650825"/>
                </a:lnTo>
                <a:lnTo>
                  <a:pt x="0" y="650825"/>
                </a:lnTo>
                <a:lnTo>
                  <a:pt x="0" y="0"/>
                </a:lnTo>
                <a:close/>
              </a:path>
            </a:pathLst>
          </a:custGeom>
          <a:blipFill>
            <a:blip r:embed="rId4"/>
            <a:stretch>
              <a:fillRect l="0" t="0" r="0" b="0"/>
            </a:stretch>
          </a:blipFill>
        </p:spPr>
      </p:sp>
      <p:sp>
        <p:nvSpPr>
          <p:cNvPr name="TextBox 14" id="14"/>
          <p:cNvSpPr txBox="true"/>
          <p:nvPr/>
        </p:nvSpPr>
        <p:spPr>
          <a:xfrm rot="0">
            <a:off x="911275" y="8165306"/>
            <a:ext cx="3254722" cy="416273"/>
          </a:xfrm>
          <a:prstGeom prst="rect">
            <a:avLst/>
          </a:prstGeom>
        </p:spPr>
        <p:txBody>
          <a:bodyPr anchor="t" rtlCol="false" tIns="0" lIns="0" bIns="0" rIns="0">
            <a:spAutoFit/>
          </a:bodyPr>
          <a:lstStyle/>
          <a:p>
            <a:pPr algn="l">
              <a:lnSpc>
                <a:spcPts val="3187"/>
              </a:lnSpc>
            </a:pPr>
            <a:r>
              <a:rPr lang="en-US" sz="2562">
                <a:solidFill>
                  <a:srgbClr val="161613"/>
                </a:solidFill>
                <a:latin typeface="DM Sans"/>
                <a:ea typeface="DM Sans"/>
                <a:cs typeface="DM Sans"/>
                <a:sym typeface="DM Sans"/>
              </a:rPr>
              <a:t>Evlilik ve Statü</a:t>
            </a:r>
          </a:p>
        </p:txBody>
      </p:sp>
      <p:sp>
        <p:nvSpPr>
          <p:cNvPr name="TextBox 15" id="15"/>
          <p:cNvSpPr txBox="true"/>
          <p:nvPr/>
        </p:nvSpPr>
        <p:spPr>
          <a:xfrm rot="0">
            <a:off x="911275" y="8651974"/>
            <a:ext cx="9607451" cy="919163"/>
          </a:xfrm>
          <a:prstGeom prst="rect">
            <a:avLst/>
          </a:prstGeom>
        </p:spPr>
        <p:txBody>
          <a:bodyPr anchor="t" rtlCol="false" tIns="0" lIns="0" bIns="0" rIns="0">
            <a:spAutoFit/>
          </a:bodyPr>
          <a:lstStyle/>
          <a:p>
            <a:pPr algn="l">
              <a:lnSpc>
                <a:spcPts val="3250"/>
              </a:lnSpc>
            </a:pPr>
            <a:r>
              <a:rPr lang="en-US" sz="2000">
                <a:solidFill>
                  <a:srgbClr val="161613"/>
                </a:solidFill>
                <a:latin typeface="Inter"/>
                <a:ea typeface="Inter"/>
                <a:cs typeface="Inter"/>
                <a:sym typeface="Inter"/>
              </a:rPr>
              <a:t>Kadınların toplumsal statüleri yüksektir, geleneksel evlilik törenleri İslamiyet'le sentezlenmiştir.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7" id="7"/>
          <p:cNvGrpSpPr/>
          <p:nvPr/>
        </p:nvGrpSpPr>
        <p:grpSpPr>
          <a:xfrm rot="0">
            <a:off x="11430000" y="0"/>
            <a:ext cx="6858000" cy="10287000"/>
            <a:chOff x="0" y="0"/>
            <a:chExt cx="9144000" cy="13716000"/>
          </a:xfrm>
        </p:grpSpPr>
        <p:sp>
          <p:nvSpPr>
            <p:cNvPr name="Freeform 8" id="8"/>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close/>
                </a:path>
              </a:pathLst>
            </a:custGeom>
            <a:solidFill>
              <a:srgbClr val="E5E0DF"/>
            </a:solidFill>
          </p:spPr>
        </p:sp>
      </p:grpSp>
      <p:sp>
        <p:nvSpPr>
          <p:cNvPr name="Freeform 9" id="9"/>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62570" t="0" r="-62570" b="0"/>
            </a:stretch>
          </a:blipFill>
        </p:spPr>
      </p:sp>
      <p:sp>
        <p:nvSpPr>
          <p:cNvPr name="TextBox 10" id="10"/>
          <p:cNvSpPr txBox="true"/>
          <p:nvPr/>
        </p:nvSpPr>
        <p:spPr>
          <a:xfrm rot="0">
            <a:off x="966341" y="731787"/>
            <a:ext cx="9497317" cy="1754089"/>
          </a:xfrm>
          <a:prstGeom prst="rect">
            <a:avLst/>
          </a:prstGeom>
        </p:spPr>
        <p:txBody>
          <a:bodyPr anchor="t" rtlCol="false" tIns="0" lIns="0" bIns="0" rIns="0">
            <a:spAutoFit/>
          </a:bodyPr>
          <a:lstStyle/>
          <a:p>
            <a:pPr algn="l">
              <a:lnSpc>
                <a:spcPts val="6749"/>
              </a:lnSpc>
            </a:pPr>
            <a:r>
              <a:rPr lang="en-US" sz="5374">
                <a:solidFill>
                  <a:srgbClr val="161613"/>
                </a:solidFill>
                <a:latin typeface="DM Sans"/>
                <a:ea typeface="DM Sans"/>
                <a:cs typeface="DM Sans"/>
                <a:sym typeface="DM Sans"/>
              </a:rPr>
              <a:t>Osmanlı'da Sosyal Etkinlikler ve Bayramlar</a:t>
            </a:r>
          </a:p>
        </p:txBody>
      </p:sp>
      <p:sp>
        <p:nvSpPr>
          <p:cNvPr name="Freeform 11" id="11" descr="preencoded.png"/>
          <p:cNvSpPr/>
          <p:nvPr/>
        </p:nvSpPr>
        <p:spPr>
          <a:xfrm flipH="false" flipV="false" rot="0">
            <a:off x="966341" y="2899916"/>
            <a:ext cx="1380530" cy="2208907"/>
          </a:xfrm>
          <a:custGeom>
            <a:avLst/>
            <a:gdLst/>
            <a:ahLst/>
            <a:cxnLst/>
            <a:rect r="r" b="b" t="t" l="l"/>
            <a:pathLst>
              <a:path h="2208907" w="1380530">
                <a:moveTo>
                  <a:pt x="0" y="0"/>
                </a:moveTo>
                <a:lnTo>
                  <a:pt x="1380530" y="0"/>
                </a:lnTo>
                <a:lnTo>
                  <a:pt x="1380530" y="2208908"/>
                </a:lnTo>
                <a:lnTo>
                  <a:pt x="0" y="2208908"/>
                </a:lnTo>
                <a:lnTo>
                  <a:pt x="0" y="0"/>
                </a:lnTo>
                <a:close/>
              </a:path>
            </a:pathLst>
          </a:custGeom>
          <a:blipFill>
            <a:blip r:embed="rId4"/>
            <a:stretch>
              <a:fillRect l="-1" t="0" r="-1" b="0"/>
            </a:stretch>
          </a:blipFill>
        </p:spPr>
      </p:sp>
      <p:sp>
        <p:nvSpPr>
          <p:cNvPr name="TextBox 12" id="12"/>
          <p:cNvSpPr txBox="true"/>
          <p:nvPr/>
        </p:nvSpPr>
        <p:spPr>
          <a:xfrm rot="0">
            <a:off x="2760910" y="3166467"/>
            <a:ext cx="3451472" cy="440829"/>
          </a:xfrm>
          <a:prstGeom prst="rect">
            <a:avLst/>
          </a:prstGeom>
        </p:spPr>
        <p:txBody>
          <a:bodyPr anchor="t" rtlCol="false" tIns="0" lIns="0" bIns="0" rIns="0">
            <a:spAutoFit/>
          </a:bodyPr>
          <a:lstStyle/>
          <a:p>
            <a:pPr algn="l">
              <a:lnSpc>
                <a:spcPts val="3374"/>
              </a:lnSpc>
            </a:pPr>
            <a:r>
              <a:rPr lang="en-US" sz="2687">
                <a:solidFill>
                  <a:srgbClr val="161613"/>
                </a:solidFill>
                <a:latin typeface="DM Sans"/>
                <a:ea typeface="DM Sans"/>
                <a:cs typeface="DM Sans"/>
                <a:sym typeface="DM Sans"/>
              </a:rPr>
              <a:t>Dini Bayramlar</a:t>
            </a:r>
          </a:p>
        </p:txBody>
      </p:sp>
      <p:sp>
        <p:nvSpPr>
          <p:cNvPr name="TextBox 13" id="13"/>
          <p:cNvSpPr txBox="true"/>
          <p:nvPr/>
        </p:nvSpPr>
        <p:spPr>
          <a:xfrm rot="0">
            <a:off x="2760910" y="3677691"/>
            <a:ext cx="7702749" cy="978694"/>
          </a:xfrm>
          <a:prstGeom prst="rect">
            <a:avLst/>
          </a:prstGeom>
        </p:spPr>
        <p:txBody>
          <a:bodyPr anchor="t" rtlCol="false" tIns="0" lIns="0" bIns="0" rIns="0">
            <a:spAutoFit/>
          </a:bodyPr>
          <a:lstStyle/>
          <a:p>
            <a:pPr algn="l">
              <a:lnSpc>
                <a:spcPts val="3437"/>
              </a:lnSpc>
            </a:pPr>
            <a:r>
              <a:rPr lang="en-US" sz="2125">
                <a:solidFill>
                  <a:srgbClr val="161613"/>
                </a:solidFill>
                <a:latin typeface="Inter"/>
                <a:ea typeface="Inter"/>
                <a:cs typeface="Inter"/>
                <a:sym typeface="Inter"/>
              </a:rPr>
              <a:t>Ramazan ve Nevruz Bayramı gibi dini bayramlarda iftar davetleri ve çocuklar için eğlenceler düzenlenir.</a:t>
            </a:r>
          </a:p>
        </p:txBody>
      </p:sp>
      <p:sp>
        <p:nvSpPr>
          <p:cNvPr name="Freeform 14" id="14" descr="preencoded.png"/>
          <p:cNvSpPr/>
          <p:nvPr/>
        </p:nvSpPr>
        <p:spPr>
          <a:xfrm flipH="false" flipV="false" rot="0">
            <a:off x="966341" y="5108822"/>
            <a:ext cx="1380530" cy="2208907"/>
          </a:xfrm>
          <a:custGeom>
            <a:avLst/>
            <a:gdLst/>
            <a:ahLst/>
            <a:cxnLst/>
            <a:rect r="r" b="b" t="t" l="l"/>
            <a:pathLst>
              <a:path h="2208907" w="1380530">
                <a:moveTo>
                  <a:pt x="0" y="0"/>
                </a:moveTo>
                <a:lnTo>
                  <a:pt x="1380530" y="0"/>
                </a:lnTo>
                <a:lnTo>
                  <a:pt x="1380530" y="2208908"/>
                </a:lnTo>
                <a:lnTo>
                  <a:pt x="0" y="2208908"/>
                </a:lnTo>
                <a:lnTo>
                  <a:pt x="0" y="0"/>
                </a:lnTo>
                <a:close/>
              </a:path>
            </a:pathLst>
          </a:custGeom>
          <a:blipFill>
            <a:blip r:embed="rId5"/>
            <a:stretch>
              <a:fillRect l="-1" t="0" r="-1" b="0"/>
            </a:stretch>
          </a:blipFill>
        </p:spPr>
      </p:sp>
      <p:sp>
        <p:nvSpPr>
          <p:cNvPr name="TextBox 15" id="15"/>
          <p:cNvSpPr txBox="true"/>
          <p:nvPr/>
        </p:nvSpPr>
        <p:spPr>
          <a:xfrm rot="0">
            <a:off x="2760910" y="5375374"/>
            <a:ext cx="3451472" cy="440829"/>
          </a:xfrm>
          <a:prstGeom prst="rect">
            <a:avLst/>
          </a:prstGeom>
        </p:spPr>
        <p:txBody>
          <a:bodyPr anchor="t" rtlCol="false" tIns="0" lIns="0" bIns="0" rIns="0">
            <a:spAutoFit/>
          </a:bodyPr>
          <a:lstStyle/>
          <a:p>
            <a:pPr algn="l">
              <a:lnSpc>
                <a:spcPts val="3374"/>
              </a:lnSpc>
            </a:pPr>
            <a:r>
              <a:rPr lang="en-US" sz="2687">
                <a:solidFill>
                  <a:srgbClr val="161613"/>
                </a:solidFill>
                <a:latin typeface="DM Sans"/>
                <a:ea typeface="DM Sans"/>
                <a:cs typeface="DM Sans"/>
                <a:sym typeface="DM Sans"/>
              </a:rPr>
              <a:t>Geleneksel Hediyeler</a:t>
            </a:r>
          </a:p>
        </p:txBody>
      </p:sp>
      <p:sp>
        <p:nvSpPr>
          <p:cNvPr name="TextBox 16" id="16"/>
          <p:cNvSpPr txBox="true"/>
          <p:nvPr/>
        </p:nvSpPr>
        <p:spPr>
          <a:xfrm rot="0">
            <a:off x="2760910" y="5886599"/>
            <a:ext cx="7702749" cy="978694"/>
          </a:xfrm>
          <a:prstGeom prst="rect">
            <a:avLst/>
          </a:prstGeom>
        </p:spPr>
        <p:txBody>
          <a:bodyPr anchor="t" rtlCol="false" tIns="0" lIns="0" bIns="0" rIns="0">
            <a:spAutoFit/>
          </a:bodyPr>
          <a:lstStyle/>
          <a:p>
            <a:pPr algn="l">
              <a:lnSpc>
                <a:spcPts val="3437"/>
              </a:lnSpc>
            </a:pPr>
            <a:r>
              <a:rPr lang="en-US" sz="2125">
                <a:solidFill>
                  <a:srgbClr val="161613"/>
                </a:solidFill>
                <a:latin typeface="Inter"/>
                <a:ea typeface="Inter"/>
                <a:cs typeface="Inter"/>
                <a:sym typeface="Inter"/>
              </a:rPr>
              <a:t>İftar sonrası yoksullara "diş kirası" verilir, bayramda çocuklara harçlık ve mendil gibi hediyeler sunulur.</a:t>
            </a:r>
          </a:p>
        </p:txBody>
      </p:sp>
      <p:sp>
        <p:nvSpPr>
          <p:cNvPr name="Freeform 17" id="17" descr="preencoded.png"/>
          <p:cNvSpPr/>
          <p:nvPr/>
        </p:nvSpPr>
        <p:spPr>
          <a:xfrm flipH="false" flipV="false" rot="0">
            <a:off x="966341" y="7317730"/>
            <a:ext cx="1380530" cy="2208907"/>
          </a:xfrm>
          <a:custGeom>
            <a:avLst/>
            <a:gdLst/>
            <a:ahLst/>
            <a:cxnLst/>
            <a:rect r="r" b="b" t="t" l="l"/>
            <a:pathLst>
              <a:path h="2208907" w="1380530">
                <a:moveTo>
                  <a:pt x="0" y="0"/>
                </a:moveTo>
                <a:lnTo>
                  <a:pt x="1380530" y="0"/>
                </a:lnTo>
                <a:lnTo>
                  <a:pt x="1380530" y="2208907"/>
                </a:lnTo>
                <a:lnTo>
                  <a:pt x="0" y="2208907"/>
                </a:lnTo>
                <a:lnTo>
                  <a:pt x="0" y="0"/>
                </a:lnTo>
                <a:close/>
              </a:path>
            </a:pathLst>
          </a:custGeom>
          <a:blipFill>
            <a:blip r:embed="rId6"/>
            <a:stretch>
              <a:fillRect l="-1" t="0" r="-1" b="0"/>
            </a:stretch>
          </a:blipFill>
        </p:spPr>
      </p:sp>
      <p:sp>
        <p:nvSpPr>
          <p:cNvPr name="TextBox 18" id="18"/>
          <p:cNvSpPr txBox="true"/>
          <p:nvPr/>
        </p:nvSpPr>
        <p:spPr>
          <a:xfrm rot="0">
            <a:off x="2760910" y="7584281"/>
            <a:ext cx="3451472" cy="440829"/>
          </a:xfrm>
          <a:prstGeom prst="rect">
            <a:avLst/>
          </a:prstGeom>
        </p:spPr>
        <p:txBody>
          <a:bodyPr anchor="t" rtlCol="false" tIns="0" lIns="0" bIns="0" rIns="0">
            <a:spAutoFit/>
          </a:bodyPr>
          <a:lstStyle/>
          <a:p>
            <a:pPr algn="l">
              <a:lnSpc>
                <a:spcPts val="3374"/>
              </a:lnSpc>
            </a:pPr>
            <a:r>
              <a:rPr lang="en-US" sz="2687">
                <a:solidFill>
                  <a:srgbClr val="161613"/>
                </a:solidFill>
                <a:latin typeface="DM Sans"/>
                <a:ea typeface="DM Sans"/>
                <a:cs typeface="DM Sans"/>
                <a:sym typeface="DM Sans"/>
              </a:rPr>
              <a:t>Sosyal Dayanışma</a:t>
            </a:r>
          </a:p>
        </p:txBody>
      </p:sp>
      <p:sp>
        <p:nvSpPr>
          <p:cNvPr name="TextBox 19" id="19"/>
          <p:cNvSpPr txBox="true"/>
          <p:nvPr/>
        </p:nvSpPr>
        <p:spPr>
          <a:xfrm rot="0">
            <a:off x="2760910" y="8095506"/>
            <a:ext cx="7702749" cy="978694"/>
          </a:xfrm>
          <a:prstGeom prst="rect">
            <a:avLst/>
          </a:prstGeom>
        </p:spPr>
        <p:txBody>
          <a:bodyPr anchor="t" rtlCol="false" tIns="0" lIns="0" bIns="0" rIns="0">
            <a:spAutoFit/>
          </a:bodyPr>
          <a:lstStyle/>
          <a:p>
            <a:pPr algn="l">
              <a:lnSpc>
                <a:spcPts val="3437"/>
              </a:lnSpc>
            </a:pPr>
            <a:r>
              <a:rPr lang="en-US" sz="2125">
                <a:solidFill>
                  <a:srgbClr val="161613"/>
                </a:solidFill>
                <a:latin typeface="Inter"/>
                <a:ea typeface="Inter"/>
                <a:cs typeface="Inter"/>
                <a:sym typeface="Inter"/>
              </a:rPr>
              <a:t>Bu etkinlikler, toplumda sevgi, saygı ve dayanışmayı pekiştirir.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grpSp>
        <p:nvGrpSpPr>
          <p:cNvPr name="Group 6" id="6"/>
          <p:cNvGrpSpPr/>
          <p:nvPr/>
        </p:nvGrpSpPr>
        <p:grpSpPr>
          <a:xfrm rot="0">
            <a:off x="0" y="0"/>
            <a:ext cx="18288000" cy="2751981"/>
            <a:chOff x="0" y="0"/>
            <a:chExt cx="24384000" cy="3669308"/>
          </a:xfrm>
        </p:grpSpPr>
        <p:sp>
          <p:nvSpPr>
            <p:cNvPr name="Freeform 7" id="7"/>
            <p:cNvSpPr/>
            <p:nvPr/>
          </p:nvSpPr>
          <p:spPr>
            <a:xfrm flipH="false" flipV="false" rot="0">
              <a:off x="0" y="0"/>
              <a:ext cx="24384000" cy="3669284"/>
            </a:xfrm>
            <a:custGeom>
              <a:avLst/>
              <a:gdLst/>
              <a:ahLst/>
              <a:cxnLst/>
              <a:rect r="r" b="b" t="t" l="l"/>
              <a:pathLst>
                <a:path h="3669284" w="24384000">
                  <a:moveTo>
                    <a:pt x="0" y="0"/>
                  </a:moveTo>
                  <a:lnTo>
                    <a:pt x="24384000" y="0"/>
                  </a:lnTo>
                  <a:lnTo>
                    <a:pt x="24384000" y="3669284"/>
                  </a:lnTo>
                  <a:lnTo>
                    <a:pt x="0" y="3669284"/>
                  </a:lnTo>
                  <a:close/>
                </a:path>
              </a:pathLst>
            </a:custGeom>
            <a:solidFill>
              <a:srgbClr val="E5E0DF"/>
            </a:solidFill>
          </p:spPr>
        </p:sp>
      </p:grpSp>
      <p:sp>
        <p:nvSpPr>
          <p:cNvPr name="Freeform 8" id="8"/>
          <p:cNvSpPr/>
          <p:nvPr/>
        </p:nvSpPr>
        <p:spPr>
          <a:xfrm flipH="false" flipV="false" rot="0">
            <a:off x="0" y="0"/>
            <a:ext cx="18288000" cy="3026271"/>
          </a:xfrm>
          <a:custGeom>
            <a:avLst/>
            <a:gdLst/>
            <a:ahLst/>
            <a:cxnLst/>
            <a:rect r="r" b="b" t="t" l="l"/>
            <a:pathLst>
              <a:path h="3026271" w="18288000">
                <a:moveTo>
                  <a:pt x="0" y="0"/>
                </a:moveTo>
                <a:lnTo>
                  <a:pt x="18288000" y="0"/>
                </a:lnTo>
                <a:lnTo>
                  <a:pt x="18288000" y="3026271"/>
                </a:lnTo>
                <a:lnTo>
                  <a:pt x="0" y="3026271"/>
                </a:lnTo>
                <a:lnTo>
                  <a:pt x="0" y="0"/>
                </a:lnTo>
                <a:close/>
              </a:path>
            </a:pathLst>
          </a:custGeom>
          <a:blipFill>
            <a:blip r:embed="rId2"/>
            <a:stretch>
              <a:fillRect l="0" t="-133558" r="0" b="-124494"/>
            </a:stretch>
          </a:blipFill>
        </p:spPr>
      </p:sp>
      <p:sp>
        <p:nvSpPr>
          <p:cNvPr name="TextBox 9" id="9"/>
          <p:cNvSpPr txBox="true"/>
          <p:nvPr/>
        </p:nvSpPr>
        <p:spPr>
          <a:xfrm rot="0">
            <a:off x="770484" y="3340596"/>
            <a:ext cx="10532269" cy="706934"/>
          </a:xfrm>
          <a:prstGeom prst="rect">
            <a:avLst/>
          </a:prstGeom>
        </p:spPr>
        <p:txBody>
          <a:bodyPr anchor="t" rtlCol="false" tIns="0" lIns="0" bIns="0" rIns="0">
            <a:spAutoFit/>
          </a:bodyPr>
          <a:lstStyle/>
          <a:p>
            <a:pPr algn="l">
              <a:lnSpc>
                <a:spcPts val="5374"/>
              </a:lnSpc>
            </a:pPr>
            <a:r>
              <a:rPr lang="en-US" sz="4312">
                <a:solidFill>
                  <a:srgbClr val="161613"/>
                </a:solidFill>
                <a:latin typeface="DM Sans"/>
                <a:ea typeface="DM Sans"/>
                <a:cs typeface="DM Sans"/>
                <a:sym typeface="DM Sans"/>
              </a:rPr>
              <a:t>Türklerin İslamiyet'le Tanışması ve Kabulü</a:t>
            </a:r>
          </a:p>
        </p:txBody>
      </p:sp>
      <p:grpSp>
        <p:nvGrpSpPr>
          <p:cNvPr name="Group 10" id="10"/>
          <p:cNvGrpSpPr/>
          <p:nvPr/>
        </p:nvGrpSpPr>
        <p:grpSpPr>
          <a:xfrm rot="0">
            <a:off x="1086445" y="4377779"/>
            <a:ext cx="28575" cy="5301555"/>
            <a:chOff x="0" y="0"/>
            <a:chExt cx="38100" cy="7068740"/>
          </a:xfrm>
        </p:grpSpPr>
        <p:sp>
          <p:nvSpPr>
            <p:cNvPr name="Freeform 11" id="11"/>
            <p:cNvSpPr/>
            <p:nvPr/>
          </p:nvSpPr>
          <p:spPr>
            <a:xfrm flipH="false" flipV="false" rot="0">
              <a:off x="0" y="0"/>
              <a:ext cx="38100" cy="7068693"/>
            </a:xfrm>
            <a:custGeom>
              <a:avLst/>
              <a:gdLst/>
              <a:ahLst/>
              <a:cxnLst/>
              <a:rect r="r" b="b" t="t" l="l"/>
              <a:pathLst>
                <a:path h="7068693" w="38100">
                  <a:moveTo>
                    <a:pt x="0" y="19050"/>
                  </a:moveTo>
                  <a:cubicBezTo>
                    <a:pt x="0" y="8509"/>
                    <a:pt x="8509" y="0"/>
                    <a:pt x="19050" y="0"/>
                  </a:cubicBezTo>
                  <a:cubicBezTo>
                    <a:pt x="29591" y="0"/>
                    <a:pt x="38100" y="8509"/>
                    <a:pt x="38100" y="19050"/>
                  </a:cubicBezTo>
                  <a:lnTo>
                    <a:pt x="38100" y="7049643"/>
                  </a:lnTo>
                  <a:cubicBezTo>
                    <a:pt x="38100" y="7060185"/>
                    <a:pt x="29591" y="7068693"/>
                    <a:pt x="19050" y="7068693"/>
                  </a:cubicBezTo>
                  <a:cubicBezTo>
                    <a:pt x="8509" y="7068693"/>
                    <a:pt x="0" y="7060185"/>
                    <a:pt x="0" y="7049643"/>
                  </a:cubicBezTo>
                  <a:close/>
                </a:path>
              </a:pathLst>
            </a:custGeom>
            <a:solidFill>
              <a:srgbClr val="D3D1C9"/>
            </a:solidFill>
          </p:spPr>
        </p:sp>
      </p:grpSp>
      <p:grpSp>
        <p:nvGrpSpPr>
          <p:cNvPr name="Group 12" id="12"/>
          <p:cNvGrpSpPr/>
          <p:nvPr/>
        </p:nvGrpSpPr>
        <p:grpSpPr>
          <a:xfrm rot="0">
            <a:off x="1319807" y="4858791"/>
            <a:ext cx="770484" cy="28575"/>
            <a:chOff x="0" y="0"/>
            <a:chExt cx="1027312" cy="38100"/>
          </a:xfrm>
        </p:grpSpPr>
        <p:sp>
          <p:nvSpPr>
            <p:cNvPr name="Freeform 13" id="13"/>
            <p:cNvSpPr/>
            <p:nvPr/>
          </p:nvSpPr>
          <p:spPr>
            <a:xfrm flipH="false" flipV="false" rot="0">
              <a:off x="0" y="0"/>
              <a:ext cx="1027303" cy="38100"/>
            </a:xfrm>
            <a:custGeom>
              <a:avLst/>
              <a:gdLst/>
              <a:ahLst/>
              <a:cxnLst/>
              <a:rect r="r" b="b" t="t" l="l"/>
              <a:pathLst>
                <a:path h="38100" w="1027303">
                  <a:moveTo>
                    <a:pt x="0" y="19050"/>
                  </a:moveTo>
                  <a:cubicBezTo>
                    <a:pt x="0" y="8509"/>
                    <a:pt x="8509" y="0"/>
                    <a:pt x="19050" y="0"/>
                  </a:cubicBezTo>
                  <a:lnTo>
                    <a:pt x="1008253" y="0"/>
                  </a:lnTo>
                  <a:cubicBezTo>
                    <a:pt x="1018794" y="0"/>
                    <a:pt x="1027303" y="8509"/>
                    <a:pt x="1027303" y="19050"/>
                  </a:cubicBezTo>
                  <a:cubicBezTo>
                    <a:pt x="1027303" y="29591"/>
                    <a:pt x="1018794" y="38100"/>
                    <a:pt x="1008253" y="38100"/>
                  </a:cubicBezTo>
                  <a:lnTo>
                    <a:pt x="19050" y="38100"/>
                  </a:lnTo>
                  <a:cubicBezTo>
                    <a:pt x="8509" y="38100"/>
                    <a:pt x="0" y="29591"/>
                    <a:pt x="0" y="19050"/>
                  </a:cubicBezTo>
                  <a:close/>
                </a:path>
              </a:pathLst>
            </a:custGeom>
            <a:solidFill>
              <a:srgbClr val="D3D1C9"/>
            </a:solidFill>
          </p:spPr>
        </p:sp>
      </p:grpSp>
      <p:grpSp>
        <p:nvGrpSpPr>
          <p:cNvPr name="Group 14" id="14"/>
          <p:cNvGrpSpPr/>
          <p:nvPr/>
        </p:nvGrpSpPr>
        <p:grpSpPr>
          <a:xfrm rot="0">
            <a:off x="853082" y="4625429"/>
            <a:ext cx="495300" cy="495300"/>
            <a:chOff x="0" y="0"/>
            <a:chExt cx="660400" cy="660400"/>
          </a:xfrm>
        </p:grpSpPr>
        <p:sp>
          <p:nvSpPr>
            <p:cNvPr name="Freeform 15" id="15"/>
            <p:cNvSpPr/>
            <p:nvPr/>
          </p:nvSpPr>
          <p:spPr>
            <a:xfrm flipH="false" flipV="false" rot="0">
              <a:off x="0" y="0"/>
              <a:ext cx="660400" cy="660400"/>
            </a:xfrm>
            <a:custGeom>
              <a:avLst/>
              <a:gdLst/>
              <a:ahLst/>
              <a:cxnLst/>
              <a:rect r="r" b="b" t="t" l="l"/>
              <a:pathLst>
                <a:path h="660400" w="660400">
                  <a:moveTo>
                    <a:pt x="0" y="44069"/>
                  </a:moveTo>
                  <a:cubicBezTo>
                    <a:pt x="0" y="19685"/>
                    <a:pt x="19685" y="0"/>
                    <a:pt x="44069" y="0"/>
                  </a:cubicBezTo>
                  <a:lnTo>
                    <a:pt x="616331" y="0"/>
                  </a:lnTo>
                  <a:cubicBezTo>
                    <a:pt x="640715" y="0"/>
                    <a:pt x="660400" y="19685"/>
                    <a:pt x="660400" y="44069"/>
                  </a:cubicBezTo>
                  <a:lnTo>
                    <a:pt x="660400" y="616331"/>
                  </a:lnTo>
                  <a:cubicBezTo>
                    <a:pt x="660400" y="640715"/>
                    <a:pt x="640715" y="660400"/>
                    <a:pt x="616331" y="660400"/>
                  </a:cubicBezTo>
                  <a:lnTo>
                    <a:pt x="44069" y="660400"/>
                  </a:lnTo>
                  <a:cubicBezTo>
                    <a:pt x="19685" y="660400"/>
                    <a:pt x="0" y="640715"/>
                    <a:pt x="0" y="616331"/>
                  </a:cubicBezTo>
                  <a:close/>
                </a:path>
              </a:pathLst>
            </a:custGeom>
            <a:solidFill>
              <a:srgbClr val="EDEBE3"/>
            </a:solidFill>
          </p:spPr>
        </p:sp>
      </p:grpSp>
      <p:sp>
        <p:nvSpPr>
          <p:cNvPr name="TextBox 16" id="16"/>
          <p:cNvSpPr txBox="true"/>
          <p:nvPr/>
        </p:nvSpPr>
        <p:spPr>
          <a:xfrm rot="0">
            <a:off x="1046560" y="4755505"/>
            <a:ext cx="108347" cy="282625"/>
          </a:xfrm>
          <a:prstGeom prst="rect">
            <a:avLst/>
          </a:prstGeom>
        </p:spPr>
        <p:txBody>
          <a:bodyPr anchor="t" rtlCol="false" tIns="0" lIns="0" bIns="0" rIns="0">
            <a:spAutoFit/>
          </a:bodyPr>
          <a:lstStyle/>
          <a:p>
            <a:pPr algn="ctr">
              <a:lnSpc>
                <a:spcPts val="2562"/>
              </a:lnSpc>
            </a:pPr>
            <a:r>
              <a:rPr lang="en-US" sz="2562">
                <a:solidFill>
                  <a:srgbClr val="161613"/>
                </a:solidFill>
                <a:latin typeface="DM Sans"/>
                <a:ea typeface="DM Sans"/>
                <a:cs typeface="DM Sans"/>
                <a:sym typeface="DM Sans"/>
              </a:rPr>
              <a:t>1</a:t>
            </a:r>
          </a:p>
        </p:txBody>
      </p:sp>
      <p:sp>
        <p:nvSpPr>
          <p:cNvPr name="TextBox 17" id="17"/>
          <p:cNvSpPr txBox="true"/>
          <p:nvPr/>
        </p:nvSpPr>
        <p:spPr>
          <a:xfrm rot="0">
            <a:off x="2311599" y="4588371"/>
            <a:ext cx="3687812" cy="353466"/>
          </a:xfrm>
          <a:prstGeom prst="rect">
            <a:avLst/>
          </a:prstGeom>
        </p:spPr>
        <p:txBody>
          <a:bodyPr anchor="t" rtlCol="false" tIns="0" lIns="0" bIns="0" rIns="0">
            <a:spAutoFit/>
          </a:bodyPr>
          <a:lstStyle/>
          <a:p>
            <a:pPr algn="l">
              <a:lnSpc>
                <a:spcPts val="2687"/>
              </a:lnSpc>
            </a:pPr>
            <a:r>
              <a:rPr lang="en-US" sz="2125">
                <a:solidFill>
                  <a:srgbClr val="161613"/>
                </a:solidFill>
                <a:latin typeface="DM Sans"/>
                <a:ea typeface="DM Sans"/>
                <a:cs typeface="DM Sans"/>
                <a:sym typeface="DM Sans"/>
              </a:rPr>
              <a:t>Hz. Ömer Dönemi (634-644)</a:t>
            </a:r>
          </a:p>
        </p:txBody>
      </p:sp>
      <p:sp>
        <p:nvSpPr>
          <p:cNvPr name="TextBox 18" id="18"/>
          <p:cNvSpPr txBox="true"/>
          <p:nvPr/>
        </p:nvSpPr>
        <p:spPr>
          <a:xfrm rot="0">
            <a:off x="2311599" y="4997649"/>
            <a:ext cx="15205919" cy="780455"/>
          </a:xfrm>
          <a:prstGeom prst="rect">
            <a:avLst/>
          </a:prstGeom>
        </p:spPr>
        <p:txBody>
          <a:bodyPr anchor="t" rtlCol="false" tIns="0" lIns="0" bIns="0" rIns="0">
            <a:spAutoFit/>
          </a:bodyPr>
          <a:lstStyle/>
          <a:p>
            <a:pPr algn="l">
              <a:lnSpc>
                <a:spcPts val="2749"/>
              </a:lnSpc>
            </a:pPr>
            <a:r>
              <a:rPr lang="en-US" sz="1687">
                <a:solidFill>
                  <a:srgbClr val="161613"/>
                </a:solidFill>
                <a:latin typeface="Inter"/>
                <a:ea typeface="Inter"/>
                <a:cs typeface="Inter"/>
                <a:sym typeface="Inter"/>
              </a:rPr>
              <a:t>Türklerin İslamiyet ile ilk tanışması, Hz. Ömer'in halifeliği döneminde gerçekleşti. Bu dönemde, Türkler bireysel olarak İslam diniyle tanışmaya başladılar. Ancak bu, henüz kitlesel bir kabul anlamına gelmiyordu.</a:t>
            </a:r>
          </a:p>
        </p:txBody>
      </p:sp>
      <p:grpSp>
        <p:nvGrpSpPr>
          <p:cNvPr name="Group 19" id="19"/>
          <p:cNvGrpSpPr/>
          <p:nvPr/>
        </p:nvGrpSpPr>
        <p:grpSpPr>
          <a:xfrm rot="0">
            <a:off x="1319807" y="6699349"/>
            <a:ext cx="770484" cy="28575"/>
            <a:chOff x="0" y="0"/>
            <a:chExt cx="1027312" cy="38100"/>
          </a:xfrm>
        </p:grpSpPr>
        <p:sp>
          <p:nvSpPr>
            <p:cNvPr name="Freeform 20" id="20"/>
            <p:cNvSpPr/>
            <p:nvPr/>
          </p:nvSpPr>
          <p:spPr>
            <a:xfrm flipH="false" flipV="false" rot="0">
              <a:off x="0" y="0"/>
              <a:ext cx="1027303" cy="38100"/>
            </a:xfrm>
            <a:custGeom>
              <a:avLst/>
              <a:gdLst/>
              <a:ahLst/>
              <a:cxnLst/>
              <a:rect r="r" b="b" t="t" l="l"/>
              <a:pathLst>
                <a:path h="38100" w="1027303">
                  <a:moveTo>
                    <a:pt x="0" y="19050"/>
                  </a:moveTo>
                  <a:cubicBezTo>
                    <a:pt x="0" y="8509"/>
                    <a:pt x="8509" y="0"/>
                    <a:pt x="19050" y="0"/>
                  </a:cubicBezTo>
                  <a:lnTo>
                    <a:pt x="1008253" y="0"/>
                  </a:lnTo>
                  <a:cubicBezTo>
                    <a:pt x="1018794" y="0"/>
                    <a:pt x="1027303" y="8509"/>
                    <a:pt x="1027303" y="19050"/>
                  </a:cubicBezTo>
                  <a:cubicBezTo>
                    <a:pt x="1027303" y="29591"/>
                    <a:pt x="1018794" y="38100"/>
                    <a:pt x="1008253" y="38100"/>
                  </a:cubicBezTo>
                  <a:lnTo>
                    <a:pt x="19050" y="38100"/>
                  </a:lnTo>
                  <a:cubicBezTo>
                    <a:pt x="8509" y="38100"/>
                    <a:pt x="0" y="29591"/>
                    <a:pt x="0" y="19050"/>
                  </a:cubicBezTo>
                  <a:close/>
                </a:path>
              </a:pathLst>
            </a:custGeom>
            <a:solidFill>
              <a:srgbClr val="D3D1C9"/>
            </a:solidFill>
          </p:spPr>
        </p:sp>
      </p:grpSp>
      <p:grpSp>
        <p:nvGrpSpPr>
          <p:cNvPr name="Group 21" id="21"/>
          <p:cNvGrpSpPr/>
          <p:nvPr/>
        </p:nvGrpSpPr>
        <p:grpSpPr>
          <a:xfrm rot="0">
            <a:off x="853082" y="6465986"/>
            <a:ext cx="495300" cy="495300"/>
            <a:chOff x="0" y="0"/>
            <a:chExt cx="660400" cy="660400"/>
          </a:xfrm>
        </p:grpSpPr>
        <p:sp>
          <p:nvSpPr>
            <p:cNvPr name="Freeform 22" id="22"/>
            <p:cNvSpPr/>
            <p:nvPr/>
          </p:nvSpPr>
          <p:spPr>
            <a:xfrm flipH="false" flipV="false" rot="0">
              <a:off x="0" y="0"/>
              <a:ext cx="660400" cy="660400"/>
            </a:xfrm>
            <a:custGeom>
              <a:avLst/>
              <a:gdLst/>
              <a:ahLst/>
              <a:cxnLst/>
              <a:rect r="r" b="b" t="t" l="l"/>
              <a:pathLst>
                <a:path h="660400" w="660400">
                  <a:moveTo>
                    <a:pt x="0" y="44069"/>
                  </a:moveTo>
                  <a:cubicBezTo>
                    <a:pt x="0" y="19685"/>
                    <a:pt x="19685" y="0"/>
                    <a:pt x="44069" y="0"/>
                  </a:cubicBezTo>
                  <a:lnTo>
                    <a:pt x="616331" y="0"/>
                  </a:lnTo>
                  <a:cubicBezTo>
                    <a:pt x="640715" y="0"/>
                    <a:pt x="660400" y="19685"/>
                    <a:pt x="660400" y="44069"/>
                  </a:cubicBezTo>
                  <a:lnTo>
                    <a:pt x="660400" y="616331"/>
                  </a:lnTo>
                  <a:cubicBezTo>
                    <a:pt x="660400" y="640715"/>
                    <a:pt x="640715" y="660400"/>
                    <a:pt x="616331" y="660400"/>
                  </a:cubicBezTo>
                  <a:lnTo>
                    <a:pt x="44069" y="660400"/>
                  </a:lnTo>
                  <a:cubicBezTo>
                    <a:pt x="19685" y="660400"/>
                    <a:pt x="0" y="640715"/>
                    <a:pt x="0" y="616331"/>
                  </a:cubicBezTo>
                  <a:close/>
                </a:path>
              </a:pathLst>
            </a:custGeom>
            <a:solidFill>
              <a:srgbClr val="EDEBE3"/>
            </a:solidFill>
          </p:spPr>
        </p:sp>
      </p:grpSp>
      <p:sp>
        <p:nvSpPr>
          <p:cNvPr name="TextBox 23" id="23"/>
          <p:cNvSpPr txBox="true"/>
          <p:nvPr/>
        </p:nvSpPr>
        <p:spPr>
          <a:xfrm rot="0">
            <a:off x="1005482" y="6596062"/>
            <a:ext cx="190500" cy="282625"/>
          </a:xfrm>
          <a:prstGeom prst="rect">
            <a:avLst/>
          </a:prstGeom>
        </p:spPr>
        <p:txBody>
          <a:bodyPr anchor="t" rtlCol="false" tIns="0" lIns="0" bIns="0" rIns="0">
            <a:spAutoFit/>
          </a:bodyPr>
          <a:lstStyle/>
          <a:p>
            <a:pPr algn="ctr">
              <a:lnSpc>
                <a:spcPts val="2562"/>
              </a:lnSpc>
            </a:pPr>
            <a:r>
              <a:rPr lang="en-US" sz="2562">
                <a:solidFill>
                  <a:srgbClr val="161613"/>
                </a:solidFill>
                <a:latin typeface="DM Sans"/>
                <a:ea typeface="DM Sans"/>
                <a:cs typeface="DM Sans"/>
                <a:sym typeface="DM Sans"/>
              </a:rPr>
              <a:t>2</a:t>
            </a:r>
          </a:p>
        </p:txBody>
      </p:sp>
      <p:sp>
        <p:nvSpPr>
          <p:cNvPr name="TextBox 24" id="24"/>
          <p:cNvSpPr txBox="true"/>
          <p:nvPr/>
        </p:nvSpPr>
        <p:spPr>
          <a:xfrm rot="0">
            <a:off x="2311599" y="6428929"/>
            <a:ext cx="2751981" cy="353466"/>
          </a:xfrm>
          <a:prstGeom prst="rect">
            <a:avLst/>
          </a:prstGeom>
        </p:spPr>
        <p:txBody>
          <a:bodyPr anchor="t" rtlCol="false" tIns="0" lIns="0" bIns="0" rIns="0">
            <a:spAutoFit/>
          </a:bodyPr>
          <a:lstStyle/>
          <a:p>
            <a:pPr algn="l">
              <a:lnSpc>
                <a:spcPts val="2687"/>
              </a:lnSpc>
            </a:pPr>
            <a:r>
              <a:rPr lang="en-US" sz="2125">
                <a:solidFill>
                  <a:srgbClr val="161613"/>
                </a:solidFill>
                <a:latin typeface="DM Sans"/>
                <a:ea typeface="DM Sans"/>
                <a:cs typeface="DM Sans"/>
                <a:sym typeface="DM Sans"/>
              </a:rPr>
              <a:t>9. Yüzyıl</a:t>
            </a:r>
          </a:p>
        </p:txBody>
      </p:sp>
      <p:sp>
        <p:nvSpPr>
          <p:cNvPr name="TextBox 25" id="25"/>
          <p:cNvSpPr txBox="true"/>
          <p:nvPr/>
        </p:nvSpPr>
        <p:spPr>
          <a:xfrm rot="0">
            <a:off x="2311599" y="6838206"/>
            <a:ext cx="15205919" cy="780455"/>
          </a:xfrm>
          <a:prstGeom prst="rect">
            <a:avLst/>
          </a:prstGeom>
        </p:spPr>
        <p:txBody>
          <a:bodyPr anchor="t" rtlCol="false" tIns="0" lIns="0" bIns="0" rIns="0">
            <a:spAutoFit/>
          </a:bodyPr>
          <a:lstStyle/>
          <a:p>
            <a:pPr algn="l">
              <a:lnSpc>
                <a:spcPts val="2749"/>
              </a:lnSpc>
            </a:pPr>
            <a:r>
              <a:rPr lang="en-US" sz="1687">
                <a:solidFill>
                  <a:srgbClr val="161613"/>
                </a:solidFill>
                <a:latin typeface="Inter"/>
                <a:ea typeface="Inter"/>
                <a:cs typeface="Inter"/>
                <a:sym typeface="Inter"/>
              </a:rPr>
              <a:t>Türkler, milletçe İslamiyet'i kabul etmeye başladılar. Bu dönemde, İslamiyet ve Türk kültürü arasındaki benzerlikler, Türklerin dinin ilkelerini benimsemesini kolaylaştırdı. Örneğin, tek tanrı inancı ve ahiret anlayışı gibi konularda paralellikler vardı.</a:t>
            </a:r>
          </a:p>
        </p:txBody>
      </p:sp>
      <p:grpSp>
        <p:nvGrpSpPr>
          <p:cNvPr name="Group 26" id="26"/>
          <p:cNvGrpSpPr/>
          <p:nvPr/>
        </p:nvGrpSpPr>
        <p:grpSpPr>
          <a:xfrm rot="0">
            <a:off x="1319807" y="8539906"/>
            <a:ext cx="770484" cy="28575"/>
            <a:chOff x="0" y="0"/>
            <a:chExt cx="1027312" cy="38100"/>
          </a:xfrm>
        </p:grpSpPr>
        <p:sp>
          <p:nvSpPr>
            <p:cNvPr name="Freeform 27" id="27"/>
            <p:cNvSpPr/>
            <p:nvPr/>
          </p:nvSpPr>
          <p:spPr>
            <a:xfrm flipH="false" flipV="false" rot="0">
              <a:off x="0" y="0"/>
              <a:ext cx="1027303" cy="38100"/>
            </a:xfrm>
            <a:custGeom>
              <a:avLst/>
              <a:gdLst/>
              <a:ahLst/>
              <a:cxnLst/>
              <a:rect r="r" b="b" t="t" l="l"/>
              <a:pathLst>
                <a:path h="38100" w="1027303">
                  <a:moveTo>
                    <a:pt x="0" y="19050"/>
                  </a:moveTo>
                  <a:cubicBezTo>
                    <a:pt x="0" y="8509"/>
                    <a:pt x="8509" y="0"/>
                    <a:pt x="19050" y="0"/>
                  </a:cubicBezTo>
                  <a:lnTo>
                    <a:pt x="1008253" y="0"/>
                  </a:lnTo>
                  <a:cubicBezTo>
                    <a:pt x="1018794" y="0"/>
                    <a:pt x="1027303" y="8509"/>
                    <a:pt x="1027303" y="19050"/>
                  </a:cubicBezTo>
                  <a:cubicBezTo>
                    <a:pt x="1027303" y="29591"/>
                    <a:pt x="1018794" y="38100"/>
                    <a:pt x="1008253" y="38100"/>
                  </a:cubicBezTo>
                  <a:lnTo>
                    <a:pt x="19050" y="38100"/>
                  </a:lnTo>
                  <a:cubicBezTo>
                    <a:pt x="8509" y="38100"/>
                    <a:pt x="0" y="29591"/>
                    <a:pt x="0" y="19050"/>
                  </a:cubicBezTo>
                  <a:close/>
                </a:path>
              </a:pathLst>
            </a:custGeom>
            <a:solidFill>
              <a:srgbClr val="D3D1C9"/>
            </a:solidFill>
          </p:spPr>
        </p:sp>
      </p:grpSp>
      <p:grpSp>
        <p:nvGrpSpPr>
          <p:cNvPr name="Group 28" id="28"/>
          <p:cNvGrpSpPr/>
          <p:nvPr/>
        </p:nvGrpSpPr>
        <p:grpSpPr>
          <a:xfrm rot="0">
            <a:off x="853082" y="8306544"/>
            <a:ext cx="495300" cy="495300"/>
            <a:chOff x="0" y="0"/>
            <a:chExt cx="660400" cy="660400"/>
          </a:xfrm>
        </p:grpSpPr>
        <p:sp>
          <p:nvSpPr>
            <p:cNvPr name="Freeform 29" id="29"/>
            <p:cNvSpPr/>
            <p:nvPr/>
          </p:nvSpPr>
          <p:spPr>
            <a:xfrm flipH="false" flipV="false" rot="0">
              <a:off x="0" y="0"/>
              <a:ext cx="660400" cy="660400"/>
            </a:xfrm>
            <a:custGeom>
              <a:avLst/>
              <a:gdLst/>
              <a:ahLst/>
              <a:cxnLst/>
              <a:rect r="r" b="b" t="t" l="l"/>
              <a:pathLst>
                <a:path h="660400" w="660400">
                  <a:moveTo>
                    <a:pt x="0" y="44069"/>
                  </a:moveTo>
                  <a:cubicBezTo>
                    <a:pt x="0" y="19685"/>
                    <a:pt x="19685" y="0"/>
                    <a:pt x="44069" y="0"/>
                  </a:cubicBezTo>
                  <a:lnTo>
                    <a:pt x="616331" y="0"/>
                  </a:lnTo>
                  <a:cubicBezTo>
                    <a:pt x="640715" y="0"/>
                    <a:pt x="660400" y="19685"/>
                    <a:pt x="660400" y="44069"/>
                  </a:cubicBezTo>
                  <a:lnTo>
                    <a:pt x="660400" y="616331"/>
                  </a:lnTo>
                  <a:cubicBezTo>
                    <a:pt x="660400" y="640715"/>
                    <a:pt x="640715" y="660400"/>
                    <a:pt x="616331" y="660400"/>
                  </a:cubicBezTo>
                  <a:lnTo>
                    <a:pt x="44069" y="660400"/>
                  </a:lnTo>
                  <a:cubicBezTo>
                    <a:pt x="19685" y="660400"/>
                    <a:pt x="0" y="640715"/>
                    <a:pt x="0" y="616331"/>
                  </a:cubicBezTo>
                  <a:close/>
                </a:path>
              </a:pathLst>
            </a:custGeom>
            <a:solidFill>
              <a:srgbClr val="EDEBE3"/>
            </a:solidFill>
          </p:spPr>
        </p:sp>
      </p:grpSp>
      <p:sp>
        <p:nvSpPr>
          <p:cNvPr name="TextBox 30" id="30"/>
          <p:cNvSpPr txBox="true"/>
          <p:nvPr/>
        </p:nvSpPr>
        <p:spPr>
          <a:xfrm rot="0">
            <a:off x="1002655" y="8436620"/>
            <a:ext cx="196155" cy="282625"/>
          </a:xfrm>
          <a:prstGeom prst="rect">
            <a:avLst/>
          </a:prstGeom>
        </p:spPr>
        <p:txBody>
          <a:bodyPr anchor="t" rtlCol="false" tIns="0" lIns="0" bIns="0" rIns="0">
            <a:spAutoFit/>
          </a:bodyPr>
          <a:lstStyle/>
          <a:p>
            <a:pPr algn="ctr">
              <a:lnSpc>
                <a:spcPts val="2562"/>
              </a:lnSpc>
            </a:pPr>
            <a:r>
              <a:rPr lang="en-US" sz="2562">
                <a:solidFill>
                  <a:srgbClr val="161613"/>
                </a:solidFill>
                <a:latin typeface="DM Sans"/>
                <a:ea typeface="DM Sans"/>
                <a:cs typeface="DM Sans"/>
                <a:sym typeface="DM Sans"/>
              </a:rPr>
              <a:t>3</a:t>
            </a:r>
          </a:p>
        </p:txBody>
      </p:sp>
      <p:sp>
        <p:nvSpPr>
          <p:cNvPr name="TextBox 31" id="31"/>
          <p:cNvSpPr txBox="true"/>
          <p:nvPr/>
        </p:nvSpPr>
        <p:spPr>
          <a:xfrm rot="0">
            <a:off x="2311599" y="8269486"/>
            <a:ext cx="2764185" cy="353466"/>
          </a:xfrm>
          <a:prstGeom prst="rect">
            <a:avLst/>
          </a:prstGeom>
        </p:spPr>
        <p:txBody>
          <a:bodyPr anchor="t" rtlCol="false" tIns="0" lIns="0" bIns="0" rIns="0">
            <a:spAutoFit/>
          </a:bodyPr>
          <a:lstStyle/>
          <a:p>
            <a:pPr algn="l">
              <a:lnSpc>
                <a:spcPts val="2687"/>
              </a:lnSpc>
            </a:pPr>
            <a:r>
              <a:rPr lang="en-US" sz="2125">
                <a:solidFill>
                  <a:srgbClr val="161613"/>
                </a:solidFill>
                <a:latin typeface="DM Sans"/>
                <a:ea typeface="DM Sans"/>
                <a:cs typeface="DM Sans"/>
                <a:sym typeface="DM Sans"/>
              </a:rPr>
              <a:t>Yerleşik Hayata Geçiş</a:t>
            </a:r>
          </a:p>
        </p:txBody>
      </p:sp>
      <p:sp>
        <p:nvSpPr>
          <p:cNvPr name="TextBox 32" id="32"/>
          <p:cNvSpPr txBox="true"/>
          <p:nvPr/>
        </p:nvSpPr>
        <p:spPr>
          <a:xfrm rot="0">
            <a:off x="2311599" y="8678764"/>
            <a:ext cx="15205919" cy="780455"/>
          </a:xfrm>
          <a:prstGeom prst="rect">
            <a:avLst/>
          </a:prstGeom>
        </p:spPr>
        <p:txBody>
          <a:bodyPr anchor="t" rtlCol="false" tIns="0" lIns="0" bIns="0" rIns="0">
            <a:spAutoFit/>
          </a:bodyPr>
          <a:lstStyle/>
          <a:p>
            <a:pPr algn="l">
              <a:lnSpc>
                <a:spcPts val="2749"/>
              </a:lnSpc>
            </a:pPr>
            <a:r>
              <a:rPr lang="en-US" sz="1687">
                <a:solidFill>
                  <a:srgbClr val="161613"/>
                </a:solidFill>
                <a:latin typeface="Inter"/>
                <a:ea typeface="Inter"/>
                <a:cs typeface="Inter"/>
                <a:sym typeface="Inter"/>
              </a:rPr>
              <a:t>İslamiyet'in şehir merkezli yapısı, Türklerin yerleşik hayata geçmesini ve şehirler kurmasını hızlandırdı. Bu süreç, Türk toplumunun sosyal ve ekonomik yapısını derinden etkiledi.</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929086"/>
            <a:ext cx="13640097"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Osmanlı'da Aile Hukuku ve Mesleki Eğitim</a:t>
            </a:r>
          </a:p>
        </p:txBody>
      </p:sp>
      <p:sp>
        <p:nvSpPr>
          <p:cNvPr name="TextBox 7" id="7"/>
          <p:cNvSpPr txBox="true"/>
          <p:nvPr/>
        </p:nvSpPr>
        <p:spPr>
          <a:xfrm rot="0">
            <a:off x="992238"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Hukuki Düzenlemeler</a:t>
            </a:r>
          </a:p>
        </p:txBody>
      </p:sp>
      <p:sp>
        <p:nvSpPr>
          <p:cNvPr name="TextBox 8" id="8"/>
          <p:cNvSpPr txBox="true"/>
          <p:nvPr/>
        </p:nvSpPr>
        <p:spPr>
          <a:xfrm rot="0">
            <a:off x="992238" y="5183535"/>
            <a:ext cx="7805886"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Osmanlı'da aile, şeri ve örfi hukuk çerçevesinde yönetilmiştir. Evlilik, boşanma ve miras konularında şeri hukuk uygulanmıştır. Gayrimüslimlere kendi hukuklarına göre yaşama hakkı tanınmıştır.</a:t>
            </a:r>
          </a:p>
        </p:txBody>
      </p:sp>
      <p:sp>
        <p:nvSpPr>
          <p:cNvPr name="TextBox 9" id="9"/>
          <p:cNvSpPr txBox="true"/>
          <p:nvPr/>
        </p:nvSpPr>
        <p:spPr>
          <a:xfrm rot="0">
            <a:off x="9499401"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Mesleki Eğitim</a:t>
            </a:r>
          </a:p>
        </p:txBody>
      </p:sp>
      <p:sp>
        <p:nvSpPr>
          <p:cNvPr name="TextBox 10" id="10"/>
          <p:cNvSpPr txBox="true"/>
          <p:nvPr/>
        </p:nvSpPr>
        <p:spPr>
          <a:xfrm rot="0">
            <a:off x="9499401" y="5183535"/>
            <a:ext cx="7805886"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Çocuklar, küçük yaşlardan itibaren lonca teşkilatlarında çıraklık yaparak meslek öğrenirlerdi. Ustalarının yanında eğitim alır, belirli bir seviyeye geldiklerinde usta ünvanı alırlardı.</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29431" y="701725"/>
            <a:ext cx="6639520" cy="858441"/>
          </a:xfrm>
          <a:prstGeom prst="rect">
            <a:avLst/>
          </a:prstGeom>
        </p:spPr>
        <p:txBody>
          <a:bodyPr anchor="t" rtlCol="false" tIns="0" lIns="0" bIns="0" rIns="0">
            <a:spAutoFit/>
          </a:bodyPr>
          <a:lstStyle/>
          <a:p>
            <a:pPr algn="l">
              <a:lnSpc>
                <a:spcPts val="6500"/>
              </a:lnSpc>
            </a:pPr>
            <a:r>
              <a:rPr lang="en-US" sz="5187">
                <a:solidFill>
                  <a:srgbClr val="161613"/>
                </a:solidFill>
                <a:latin typeface="DM Sans"/>
                <a:ea typeface="DM Sans"/>
                <a:cs typeface="DM Sans"/>
                <a:sym typeface="DM Sans"/>
              </a:rPr>
              <a:t>İslam'da Aile Yapısı</a:t>
            </a:r>
          </a:p>
        </p:txBody>
      </p:sp>
      <p:sp>
        <p:nvSpPr>
          <p:cNvPr name="Freeform 7" id="7" descr="preencoded.png"/>
          <p:cNvSpPr/>
          <p:nvPr/>
        </p:nvSpPr>
        <p:spPr>
          <a:xfrm flipH="false" flipV="false" rot="0">
            <a:off x="4020145" y="2091184"/>
            <a:ext cx="2032993" cy="1529954"/>
          </a:xfrm>
          <a:custGeom>
            <a:avLst/>
            <a:gdLst/>
            <a:ahLst/>
            <a:cxnLst/>
            <a:rect r="r" b="b" t="t" l="l"/>
            <a:pathLst>
              <a:path h="1529954" w="2032993">
                <a:moveTo>
                  <a:pt x="0" y="0"/>
                </a:moveTo>
                <a:lnTo>
                  <a:pt x="2032993" y="0"/>
                </a:lnTo>
                <a:lnTo>
                  <a:pt x="2032993" y="1529954"/>
                </a:lnTo>
                <a:lnTo>
                  <a:pt x="0" y="1529954"/>
                </a:lnTo>
                <a:lnTo>
                  <a:pt x="0" y="0"/>
                </a:lnTo>
                <a:close/>
              </a:path>
            </a:pathLst>
          </a:custGeom>
          <a:blipFill>
            <a:blip r:embed="rId2"/>
            <a:stretch>
              <a:fillRect l="0" t="-219" r="0" b="-219"/>
            </a:stretch>
          </a:blipFill>
        </p:spPr>
      </p:sp>
      <p:sp>
        <p:nvSpPr>
          <p:cNvPr name="TextBox 8" id="8"/>
          <p:cNvSpPr txBox="true"/>
          <p:nvPr/>
        </p:nvSpPr>
        <p:spPr>
          <a:xfrm rot="0">
            <a:off x="4982170" y="2675334"/>
            <a:ext cx="108942" cy="635942"/>
          </a:xfrm>
          <a:prstGeom prst="rect">
            <a:avLst/>
          </a:prstGeom>
        </p:spPr>
        <p:txBody>
          <a:bodyPr anchor="t" rtlCol="false" tIns="0" lIns="0" bIns="0" rIns="0">
            <a:spAutoFit/>
          </a:bodyPr>
          <a:lstStyle/>
          <a:p>
            <a:pPr algn="ctr">
              <a:lnSpc>
                <a:spcPts val="4125"/>
              </a:lnSpc>
            </a:pPr>
            <a:r>
              <a:rPr lang="en-US" sz="2562">
                <a:solidFill>
                  <a:srgbClr val="161613"/>
                </a:solidFill>
                <a:latin typeface="DM Sans"/>
                <a:ea typeface="DM Sans"/>
                <a:cs typeface="DM Sans"/>
                <a:sym typeface="DM Sans"/>
              </a:rPr>
              <a:t>1</a:t>
            </a:r>
          </a:p>
        </p:txBody>
      </p:sp>
      <p:sp>
        <p:nvSpPr>
          <p:cNvPr name="TextBox 9" id="9"/>
          <p:cNvSpPr txBox="true"/>
          <p:nvPr/>
        </p:nvSpPr>
        <p:spPr>
          <a:xfrm rot="0">
            <a:off x="6318647" y="2337644"/>
            <a:ext cx="3319760" cy="433983"/>
          </a:xfrm>
          <a:prstGeom prst="rect">
            <a:avLst/>
          </a:prstGeom>
        </p:spPr>
        <p:txBody>
          <a:bodyPr anchor="t" rtlCol="false" tIns="0" lIns="0" bIns="0" rIns="0">
            <a:spAutoFit/>
          </a:bodyPr>
          <a:lstStyle/>
          <a:p>
            <a:pPr algn="l">
              <a:lnSpc>
                <a:spcPts val="3250"/>
              </a:lnSpc>
            </a:pPr>
            <a:r>
              <a:rPr lang="en-US" sz="2562">
                <a:solidFill>
                  <a:srgbClr val="161613"/>
                </a:solidFill>
                <a:latin typeface="DM Sans"/>
                <a:ea typeface="DM Sans"/>
                <a:cs typeface="DM Sans"/>
                <a:sym typeface="DM Sans"/>
              </a:rPr>
              <a:t>Aile Tanımı</a:t>
            </a:r>
          </a:p>
        </p:txBody>
      </p:sp>
      <p:sp>
        <p:nvSpPr>
          <p:cNvPr name="TextBox 10" id="10"/>
          <p:cNvSpPr txBox="true"/>
          <p:nvPr/>
        </p:nvSpPr>
        <p:spPr>
          <a:xfrm rot="0">
            <a:off x="6318647" y="2835622"/>
            <a:ext cx="8204150" cy="520005"/>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Kan veya evlilik bağı ile bağlanmış fertlerden oluşan sosyal kurum</a:t>
            </a:r>
          </a:p>
        </p:txBody>
      </p:sp>
      <p:grpSp>
        <p:nvGrpSpPr>
          <p:cNvPr name="Group 11" id="11"/>
          <p:cNvGrpSpPr/>
          <p:nvPr/>
        </p:nvGrpSpPr>
        <p:grpSpPr>
          <a:xfrm rot="0">
            <a:off x="6119515" y="3642420"/>
            <a:ext cx="11172676" cy="14288"/>
            <a:chOff x="0" y="0"/>
            <a:chExt cx="14896902" cy="19050"/>
          </a:xfrm>
        </p:grpSpPr>
        <p:sp>
          <p:nvSpPr>
            <p:cNvPr name="Freeform 12" id="12"/>
            <p:cNvSpPr/>
            <p:nvPr/>
          </p:nvSpPr>
          <p:spPr>
            <a:xfrm flipH="false" flipV="false" rot="0">
              <a:off x="0" y="0"/>
              <a:ext cx="14896846" cy="19050"/>
            </a:xfrm>
            <a:custGeom>
              <a:avLst/>
              <a:gdLst/>
              <a:ahLst/>
              <a:cxnLst/>
              <a:rect r="r" b="b" t="t" l="l"/>
              <a:pathLst>
                <a:path h="19050" w="14896846">
                  <a:moveTo>
                    <a:pt x="0" y="9525"/>
                  </a:moveTo>
                  <a:cubicBezTo>
                    <a:pt x="0" y="4318"/>
                    <a:pt x="4318" y="0"/>
                    <a:pt x="9525" y="0"/>
                  </a:cubicBezTo>
                  <a:lnTo>
                    <a:pt x="14887321" y="0"/>
                  </a:lnTo>
                  <a:cubicBezTo>
                    <a:pt x="14892528" y="0"/>
                    <a:pt x="14896846" y="4318"/>
                    <a:pt x="14896846" y="9525"/>
                  </a:cubicBezTo>
                  <a:cubicBezTo>
                    <a:pt x="14896846" y="14732"/>
                    <a:pt x="14892528" y="19050"/>
                    <a:pt x="14887321" y="19050"/>
                  </a:cubicBezTo>
                  <a:lnTo>
                    <a:pt x="9525" y="19050"/>
                  </a:lnTo>
                  <a:cubicBezTo>
                    <a:pt x="4318" y="19050"/>
                    <a:pt x="0" y="14732"/>
                    <a:pt x="0" y="9525"/>
                  </a:cubicBezTo>
                  <a:close/>
                </a:path>
              </a:pathLst>
            </a:custGeom>
            <a:solidFill>
              <a:srgbClr val="D3D1C9"/>
            </a:solidFill>
          </p:spPr>
        </p:sp>
      </p:grpSp>
      <p:sp>
        <p:nvSpPr>
          <p:cNvPr name="Freeform 13" id="13" descr="preencoded.png"/>
          <p:cNvSpPr/>
          <p:nvPr/>
        </p:nvSpPr>
        <p:spPr>
          <a:xfrm flipH="false" flipV="false" rot="0">
            <a:off x="3003500" y="3687515"/>
            <a:ext cx="4066134" cy="1529954"/>
          </a:xfrm>
          <a:custGeom>
            <a:avLst/>
            <a:gdLst/>
            <a:ahLst/>
            <a:cxnLst/>
            <a:rect r="r" b="b" t="t" l="l"/>
            <a:pathLst>
              <a:path h="1529954" w="4066134">
                <a:moveTo>
                  <a:pt x="0" y="0"/>
                </a:moveTo>
                <a:lnTo>
                  <a:pt x="4066134" y="0"/>
                </a:lnTo>
                <a:lnTo>
                  <a:pt x="4066134" y="1529954"/>
                </a:lnTo>
                <a:lnTo>
                  <a:pt x="0" y="1529954"/>
                </a:lnTo>
                <a:lnTo>
                  <a:pt x="0" y="0"/>
                </a:lnTo>
                <a:close/>
              </a:path>
            </a:pathLst>
          </a:custGeom>
          <a:blipFill>
            <a:blip r:embed="rId3"/>
            <a:stretch>
              <a:fillRect l="0" t="-103" r="0" b="-103"/>
            </a:stretch>
          </a:blipFill>
        </p:spPr>
      </p:sp>
      <p:sp>
        <p:nvSpPr>
          <p:cNvPr name="TextBox 14" id="14"/>
          <p:cNvSpPr txBox="true"/>
          <p:nvPr/>
        </p:nvSpPr>
        <p:spPr>
          <a:xfrm rot="0">
            <a:off x="4940796" y="4082057"/>
            <a:ext cx="191541" cy="635942"/>
          </a:xfrm>
          <a:prstGeom prst="rect">
            <a:avLst/>
          </a:prstGeom>
        </p:spPr>
        <p:txBody>
          <a:bodyPr anchor="t" rtlCol="false" tIns="0" lIns="0" bIns="0" rIns="0">
            <a:spAutoFit/>
          </a:bodyPr>
          <a:lstStyle/>
          <a:p>
            <a:pPr algn="ctr">
              <a:lnSpc>
                <a:spcPts val="4125"/>
              </a:lnSpc>
            </a:pPr>
            <a:r>
              <a:rPr lang="en-US" sz="2562">
                <a:solidFill>
                  <a:srgbClr val="161613"/>
                </a:solidFill>
                <a:latin typeface="DM Sans"/>
                <a:ea typeface="DM Sans"/>
                <a:cs typeface="DM Sans"/>
                <a:sym typeface="DM Sans"/>
              </a:rPr>
              <a:t>2</a:t>
            </a:r>
          </a:p>
        </p:txBody>
      </p:sp>
      <p:sp>
        <p:nvSpPr>
          <p:cNvPr name="TextBox 15" id="15"/>
          <p:cNvSpPr txBox="true"/>
          <p:nvPr/>
        </p:nvSpPr>
        <p:spPr>
          <a:xfrm rot="0">
            <a:off x="7335142" y="3933974"/>
            <a:ext cx="3319760" cy="433983"/>
          </a:xfrm>
          <a:prstGeom prst="rect">
            <a:avLst/>
          </a:prstGeom>
        </p:spPr>
        <p:txBody>
          <a:bodyPr anchor="t" rtlCol="false" tIns="0" lIns="0" bIns="0" rIns="0">
            <a:spAutoFit/>
          </a:bodyPr>
          <a:lstStyle/>
          <a:p>
            <a:pPr algn="l">
              <a:lnSpc>
                <a:spcPts val="3250"/>
              </a:lnSpc>
            </a:pPr>
            <a:r>
              <a:rPr lang="en-US" sz="2562">
                <a:solidFill>
                  <a:srgbClr val="161613"/>
                </a:solidFill>
                <a:latin typeface="DM Sans"/>
                <a:ea typeface="DM Sans"/>
                <a:cs typeface="DM Sans"/>
                <a:sym typeface="DM Sans"/>
              </a:rPr>
              <a:t>Genel Aile Yapısı</a:t>
            </a:r>
          </a:p>
        </p:txBody>
      </p:sp>
      <p:sp>
        <p:nvSpPr>
          <p:cNvPr name="TextBox 16" id="16"/>
          <p:cNvSpPr txBox="true"/>
          <p:nvPr/>
        </p:nvSpPr>
        <p:spPr>
          <a:xfrm rot="0">
            <a:off x="7335142" y="4431952"/>
            <a:ext cx="5980659" cy="520005"/>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Anne, baba ve çocuklardan oluşan çekirdek aile</a:t>
            </a:r>
          </a:p>
        </p:txBody>
      </p:sp>
      <p:grpSp>
        <p:nvGrpSpPr>
          <p:cNvPr name="Group 17" id="17"/>
          <p:cNvGrpSpPr/>
          <p:nvPr/>
        </p:nvGrpSpPr>
        <p:grpSpPr>
          <a:xfrm rot="0">
            <a:off x="7136011" y="5238750"/>
            <a:ext cx="10156180" cy="14288"/>
            <a:chOff x="0" y="0"/>
            <a:chExt cx="13541573" cy="19050"/>
          </a:xfrm>
        </p:grpSpPr>
        <p:sp>
          <p:nvSpPr>
            <p:cNvPr name="Freeform 18" id="18"/>
            <p:cNvSpPr/>
            <p:nvPr/>
          </p:nvSpPr>
          <p:spPr>
            <a:xfrm flipH="false" flipV="false" rot="0">
              <a:off x="0" y="0"/>
              <a:ext cx="13541629" cy="19050"/>
            </a:xfrm>
            <a:custGeom>
              <a:avLst/>
              <a:gdLst/>
              <a:ahLst/>
              <a:cxnLst/>
              <a:rect r="r" b="b" t="t" l="l"/>
              <a:pathLst>
                <a:path h="19050" w="13541629">
                  <a:moveTo>
                    <a:pt x="0" y="9525"/>
                  </a:moveTo>
                  <a:cubicBezTo>
                    <a:pt x="0" y="4318"/>
                    <a:pt x="4318" y="0"/>
                    <a:pt x="9525" y="0"/>
                  </a:cubicBezTo>
                  <a:lnTo>
                    <a:pt x="13532104" y="0"/>
                  </a:lnTo>
                  <a:cubicBezTo>
                    <a:pt x="13537312" y="0"/>
                    <a:pt x="13541629" y="4318"/>
                    <a:pt x="13541629" y="9525"/>
                  </a:cubicBezTo>
                  <a:cubicBezTo>
                    <a:pt x="13541629" y="14732"/>
                    <a:pt x="13537312" y="19050"/>
                    <a:pt x="13532104" y="19050"/>
                  </a:cubicBezTo>
                  <a:lnTo>
                    <a:pt x="9525" y="19050"/>
                  </a:lnTo>
                  <a:cubicBezTo>
                    <a:pt x="4318" y="19050"/>
                    <a:pt x="0" y="14732"/>
                    <a:pt x="0" y="9525"/>
                  </a:cubicBezTo>
                  <a:close/>
                </a:path>
              </a:pathLst>
            </a:custGeom>
            <a:solidFill>
              <a:srgbClr val="D3D1C9"/>
            </a:solidFill>
          </p:spPr>
        </p:sp>
      </p:grpSp>
      <p:sp>
        <p:nvSpPr>
          <p:cNvPr name="Freeform 19" id="19" descr="preencoded.png"/>
          <p:cNvSpPr/>
          <p:nvPr/>
        </p:nvSpPr>
        <p:spPr>
          <a:xfrm flipH="false" flipV="false" rot="0">
            <a:off x="1987004" y="5283845"/>
            <a:ext cx="6099274" cy="1529954"/>
          </a:xfrm>
          <a:custGeom>
            <a:avLst/>
            <a:gdLst/>
            <a:ahLst/>
            <a:cxnLst/>
            <a:rect r="r" b="b" t="t" l="l"/>
            <a:pathLst>
              <a:path h="1529954" w="6099274">
                <a:moveTo>
                  <a:pt x="0" y="0"/>
                </a:moveTo>
                <a:lnTo>
                  <a:pt x="6099273" y="0"/>
                </a:lnTo>
                <a:lnTo>
                  <a:pt x="6099273" y="1529954"/>
                </a:lnTo>
                <a:lnTo>
                  <a:pt x="0" y="1529954"/>
                </a:lnTo>
                <a:lnTo>
                  <a:pt x="0" y="0"/>
                </a:lnTo>
                <a:close/>
              </a:path>
            </a:pathLst>
          </a:custGeom>
          <a:blipFill>
            <a:blip r:embed="rId4"/>
            <a:stretch>
              <a:fillRect l="0" t="-143" r="0" b="-143"/>
            </a:stretch>
          </a:blipFill>
        </p:spPr>
      </p:sp>
      <p:sp>
        <p:nvSpPr>
          <p:cNvPr name="TextBox 20" id="20"/>
          <p:cNvSpPr txBox="true"/>
          <p:nvPr/>
        </p:nvSpPr>
        <p:spPr>
          <a:xfrm rot="0">
            <a:off x="4937969" y="5678389"/>
            <a:ext cx="197198" cy="635943"/>
          </a:xfrm>
          <a:prstGeom prst="rect">
            <a:avLst/>
          </a:prstGeom>
        </p:spPr>
        <p:txBody>
          <a:bodyPr anchor="t" rtlCol="false" tIns="0" lIns="0" bIns="0" rIns="0">
            <a:spAutoFit/>
          </a:bodyPr>
          <a:lstStyle/>
          <a:p>
            <a:pPr algn="ctr">
              <a:lnSpc>
                <a:spcPts val="4125"/>
              </a:lnSpc>
            </a:pPr>
            <a:r>
              <a:rPr lang="en-US" sz="2562">
                <a:solidFill>
                  <a:srgbClr val="161613"/>
                </a:solidFill>
                <a:latin typeface="DM Sans"/>
                <a:ea typeface="DM Sans"/>
                <a:cs typeface="DM Sans"/>
                <a:sym typeface="DM Sans"/>
              </a:rPr>
              <a:t>3</a:t>
            </a:r>
          </a:p>
        </p:txBody>
      </p:sp>
      <p:sp>
        <p:nvSpPr>
          <p:cNvPr name="TextBox 21" id="21"/>
          <p:cNvSpPr txBox="true"/>
          <p:nvPr/>
        </p:nvSpPr>
        <p:spPr>
          <a:xfrm rot="0">
            <a:off x="8351788" y="5530304"/>
            <a:ext cx="3319760" cy="433983"/>
          </a:xfrm>
          <a:prstGeom prst="rect">
            <a:avLst/>
          </a:prstGeom>
        </p:spPr>
        <p:txBody>
          <a:bodyPr anchor="t" rtlCol="false" tIns="0" lIns="0" bIns="0" rIns="0">
            <a:spAutoFit/>
          </a:bodyPr>
          <a:lstStyle/>
          <a:p>
            <a:pPr algn="l">
              <a:lnSpc>
                <a:spcPts val="3250"/>
              </a:lnSpc>
            </a:pPr>
            <a:r>
              <a:rPr lang="en-US" sz="2562">
                <a:solidFill>
                  <a:srgbClr val="161613"/>
                </a:solidFill>
                <a:latin typeface="DM Sans"/>
                <a:ea typeface="DM Sans"/>
                <a:cs typeface="DM Sans"/>
                <a:sym typeface="DM Sans"/>
              </a:rPr>
              <a:t>Diğer Bağlar</a:t>
            </a:r>
          </a:p>
        </p:txBody>
      </p:sp>
      <p:sp>
        <p:nvSpPr>
          <p:cNvPr name="TextBox 22" id="22"/>
          <p:cNvSpPr txBox="true"/>
          <p:nvPr/>
        </p:nvSpPr>
        <p:spPr>
          <a:xfrm rot="0">
            <a:off x="8351788" y="6028284"/>
            <a:ext cx="5810547" cy="520005"/>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Sütanne, süt kardeşi ve evlat edinilen çocuklar</a:t>
            </a:r>
          </a:p>
        </p:txBody>
      </p:sp>
      <p:grpSp>
        <p:nvGrpSpPr>
          <p:cNvPr name="Group 23" id="23"/>
          <p:cNvGrpSpPr/>
          <p:nvPr/>
        </p:nvGrpSpPr>
        <p:grpSpPr>
          <a:xfrm rot="0">
            <a:off x="8152656" y="6835080"/>
            <a:ext cx="9139535" cy="14288"/>
            <a:chOff x="0" y="0"/>
            <a:chExt cx="12186047" cy="19050"/>
          </a:xfrm>
        </p:grpSpPr>
        <p:sp>
          <p:nvSpPr>
            <p:cNvPr name="Freeform 24" id="24"/>
            <p:cNvSpPr/>
            <p:nvPr/>
          </p:nvSpPr>
          <p:spPr>
            <a:xfrm flipH="false" flipV="false" rot="0">
              <a:off x="0" y="0"/>
              <a:ext cx="12186031" cy="19050"/>
            </a:xfrm>
            <a:custGeom>
              <a:avLst/>
              <a:gdLst/>
              <a:ahLst/>
              <a:cxnLst/>
              <a:rect r="r" b="b" t="t" l="l"/>
              <a:pathLst>
                <a:path h="19050" w="12186031">
                  <a:moveTo>
                    <a:pt x="0" y="9525"/>
                  </a:moveTo>
                  <a:cubicBezTo>
                    <a:pt x="0" y="4318"/>
                    <a:pt x="4318" y="0"/>
                    <a:pt x="9525" y="0"/>
                  </a:cubicBezTo>
                  <a:lnTo>
                    <a:pt x="12176506" y="0"/>
                  </a:lnTo>
                  <a:cubicBezTo>
                    <a:pt x="12181713" y="0"/>
                    <a:pt x="12186031" y="4318"/>
                    <a:pt x="12186031" y="9525"/>
                  </a:cubicBezTo>
                  <a:cubicBezTo>
                    <a:pt x="12186031" y="14732"/>
                    <a:pt x="12181713" y="19050"/>
                    <a:pt x="12176506" y="19050"/>
                  </a:cubicBezTo>
                  <a:lnTo>
                    <a:pt x="9525" y="19050"/>
                  </a:lnTo>
                  <a:cubicBezTo>
                    <a:pt x="4318" y="19050"/>
                    <a:pt x="0" y="14732"/>
                    <a:pt x="0" y="9525"/>
                  </a:cubicBezTo>
                  <a:close/>
                </a:path>
              </a:pathLst>
            </a:custGeom>
            <a:solidFill>
              <a:srgbClr val="D3D1C9"/>
            </a:solidFill>
          </p:spPr>
        </p:sp>
      </p:grpSp>
      <p:sp>
        <p:nvSpPr>
          <p:cNvPr name="Freeform 25" id="25" descr="preencoded.png"/>
          <p:cNvSpPr/>
          <p:nvPr/>
        </p:nvSpPr>
        <p:spPr>
          <a:xfrm flipH="false" flipV="false" rot="0">
            <a:off x="970359" y="6880175"/>
            <a:ext cx="8132415" cy="1529954"/>
          </a:xfrm>
          <a:custGeom>
            <a:avLst/>
            <a:gdLst/>
            <a:ahLst/>
            <a:cxnLst/>
            <a:rect r="r" b="b" t="t" l="l"/>
            <a:pathLst>
              <a:path h="1529954" w="8132415">
                <a:moveTo>
                  <a:pt x="0" y="0"/>
                </a:moveTo>
                <a:lnTo>
                  <a:pt x="8132415" y="0"/>
                </a:lnTo>
                <a:lnTo>
                  <a:pt x="8132415" y="1529954"/>
                </a:lnTo>
                <a:lnTo>
                  <a:pt x="0" y="1529954"/>
                </a:lnTo>
                <a:lnTo>
                  <a:pt x="0" y="0"/>
                </a:lnTo>
                <a:close/>
              </a:path>
            </a:pathLst>
          </a:custGeom>
          <a:blipFill>
            <a:blip r:embed="rId5"/>
            <a:stretch>
              <a:fillRect l="0" t="-104" r="0" b="-104"/>
            </a:stretch>
          </a:blipFill>
        </p:spPr>
      </p:sp>
      <p:sp>
        <p:nvSpPr>
          <p:cNvPr name="TextBox 26" id="26"/>
          <p:cNvSpPr txBox="true"/>
          <p:nvPr/>
        </p:nvSpPr>
        <p:spPr>
          <a:xfrm rot="0">
            <a:off x="4933504" y="7274719"/>
            <a:ext cx="206128" cy="635943"/>
          </a:xfrm>
          <a:prstGeom prst="rect">
            <a:avLst/>
          </a:prstGeom>
        </p:spPr>
        <p:txBody>
          <a:bodyPr anchor="t" rtlCol="false" tIns="0" lIns="0" bIns="0" rIns="0">
            <a:spAutoFit/>
          </a:bodyPr>
          <a:lstStyle/>
          <a:p>
            <a:pPr algn="ctr">
              <a:lnSpc>
                <a:spcPts val="4125"/>
              </a:lnSpc>
            </a:pPr>
            <a:r>
              <a:rPr lang="en-US" sz="2562">
                <a:solidFill>
                  <a:srgbClr val="161613"/>
                </a:solidFill>
                <a:latin typeface="DM Sans"/>
                <a:ea typeface="DM Sans"/>
                <a:cs typeface="DM Sans"/>
                <a:sym typeface="DM Sans"/>
              </a:rPr>
              <a:t>4</a:t>
            </a:r>
          </a:p>
        </p:txBody>
      </p:sp>
      <p:sp>
        <p:nvSpPr>
          <p:cNvPr name="TextBox 27" id="27"/>
          <p:cNvSpPr txBox="true"/>
          <p:nvPr/>
        </p:nvSpPr>
        <p:spPr>
          <a:xfrm rot="0">
            <a:off x="9368284" y="7126635"/>
            <a:ext cx="3319760" cy="433983"/>
          </a:xfrm>
          <a:prstGeom prst="rect">
            <a:avLst/>
          </a:prstGeom>
        </p:spPr>
        <p:txBody>
          <a:bodyPr anchor="t" rtlCol="false" tIns="0" lIns="0" bIns="0" rIns="0">
            <a:spAutoFit/>
          </a:bodyPr>
          <a:lstStyle/>
          <a:p>
            <a:pPr algn="l">
              <a:lnSpc>
                <a:spcPts val="3250"/>
              </a:lnSpc>
            </a:pPr>
            <a:r>
              <a:rPr lang="en-US" sz="2562">
                <a:solidFill>
                  <a:srgbClr val="161613"/>
                </a:solidFill>
                <a:latin typeface="DM Sans"/>
                <a:ea typeface="DM Sans"/>
                <a:cs typeface="DM Sans"/>
                <a:sym typeface="DM Sans"/>
              </a:rPr>
              <a:t>Ailenin Görevi</a:t>
            </a:r>
          </a:p>
        </p:txBody>
      </p:sp>
      <p:sp>
        <p:nvSpPr>
          <p:cNvPr name="TextBox 28" id="28"/>
          <p:cNvSpPr txBox="true"/>
          <p:nvPr/>
        </p:nvSpPr>
        <p:spPr>
          <a:xfrm rot="0">
            <a:off x="9368284" y="7624614"/>
            <a:ext cx="5057626" cy="520005"/>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Çocukların ahlaki, dini ve mesleki eğitimi</a:t>
            </a:r>
          </a:p>
        </p:txBody>
      </p:sp>
      <p:sp>
        <p:nvSpPr>
          <p:cNvPr name="TextBox 29" id="29"/>
          <p:cNvSpPr txBox="true"/>
          <p:nvPr/>
        </p:nvSpPr>
        <p:spPr>
          <a:xfrm rot="0">
            <a:off x="929431" y="8613576"/>
            <a:ext cx="16429136" cy="944761"/>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İslam'da aile, toplumun temel taşı olarak görülür. Aile kurumu, bireylerin manevi ve ahlaki gelişiminde kritik bir rol oynar. Geniş aile bağları da önemlidir, ancak çekirdek aile esas alınır.</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929086"/>
            <a:ext cx="10899427"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Kadının Rolü ve İslamiyet'teki Yeri</a:t>
            </a:r>
          </a:p>
        </p:txBody>
      </p:sp>
      <p:sp>
        <p:nvSpPr>
          <p:cNvPr name="TextBox 7" id="7"/>
          <p:cNvSpPr txBox="true"/>
          <p:nvPr/>
        </p:nvSpPr>
        <p:spPr>
          <a:xfrm rot="0">
            <a:off x="992238"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İlk Aile</a:t>
            </a:r>
          </a:p>
        </p:txBody>
      </p:sp>
      <p:sp>
        <p:nvSpPr>
          <p:cNvPr name="TextBox 8" id="8"/>
          <p:cNvSpPr txBox="true"/>
          <p:nvPr/>
        </p:nvSpPr>
        <p:spPr>
          <a:xfrm rot="0">
            <a:off x="992238"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Hz. Âdem ve Hz. Havva, ilk insan ve aile kuran çift olarak kabul edilir. Bu, kadın ve erkeğin eşit yaratıldığının bir göstergesidir.</a:t>
            </a:r>
          </a:p>
        </p:txBody>
      </p:sp>
      <p:sp>
        <p:nvSpPr>
          <p:cNvPr name="TextBox 9" id="9"/>
          <p:cNvSpPr txBox="true"/>
          <p:nvPr/>
        </p:nvSpPr>
        <p:spPr>
          <a:xfrm rot="0">
            <a:off x="6666160" y="4533305"/>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Kadın ve Erkek</a:t>
            </a:r>
          </a:p>
        </p:txBody>
      </p:sp>
      <p:sp>
        <p:nvSpPr>
          <p:cNvPr name="TextBox 10" id="10"/>
          <p:cNvSpPr txBox="true"/>
          <p:nvPr/>
        </p:nvSpPr>
        <p:spPr>
          <a:xfrm rot="0">
            <a:off x="6666160"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İslam'a göre, kadın ve erkek birbirini tamamlayan parçalardır. Her ikisi de toplumda eşit değere sahiptir, ancak rolleri farklı olabilir.</a:t>
            </a:r>
          </a:p>
        </p:txBody>
      </p:sp>
      <p:sp>
        <p:nvSpPr>
          <p:cNvPr name="TextBox 11" id="11"/>
          <p:cNvSpPr txBox="true"/>
          <p:nvPr/>
        </p:nvSpPr>
        <p:spPr>
          <a:xfrm rot="0">
            <a:off x="12340084" y="4533305"/>
            <a:ext cx="489912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Günah ve Cennetten Çıkarma</a:t>
            </a:r>
          </a:p>
        </p:txBody>
      </p:sp>
      <p:sp>
        <p:nvSpPr>
          <p:cNvPr name="TextBox 12" id="12"/>
          <p:cNvSpPr txBox="true"/>
          <p:nvPr/>
        </p:nvSpPr>
        <p:spPr>
          <a:xfrm rot="0">
            <a:off x="12340084" y="5183535"/>
            <a:ext cx="4972645" cy="1900237"/>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Kur'an'da, Hz. Âdem ve Hz. Havva'nın birlikte kusur işledikleri vurgulanır. Bu, kadının günah yükünü tek başına taşımadığını gösterir.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7" id="7"/>
          <p:cNvGrpSpPr/>
          <p:nvPr/>
        </p:nvGrpSpPr>
        <p:grpSpPr>
          <a:xfrm rot="0">
            <a:off x="11430000" y="0"/>
            <a:ext cx="6858000" cy="10287000"/>
            <a:chOff x="0" y="0"/>
            <a:chExt cx="9144000" cy="13716000"/>
          </a:xfrm>
        </p:grpSpPr>
        <p:sp>
          <p:nvSpPr>
            <p:cNvPr name="Freeform 8" id="8"/>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close/>
                </a:path>
              </a:pathLst>
            </a:custGeom>
            <a:solidFill>
              <a:srgbClr val="E5E0DF"/>
            </a:solidFill>
          </p:spPr>
        </p:sp>
      </p:grpSp>
      <p:sp>
        <p:nvSpPr>
          <p:cNvPr name="Freeform 9" id="9"/>
          <p:cNvSpPr/>
          <p:nvPr/>
        </p:nvSpPr>
        <p:spPr>
          <a:xfrm flipH="false" flipV="false" rot="0">
            <a:off x="11493400" y="0"/>
            <a:ext cx="6794600" cy="10287000"/>
          </a:xfrm>
          <a:custGeom>
            <a:avLst/>
            <a:gdLst/>
            <a:ahLst/>
            <a:cxnLst/>
            <a:rect r="r" b="b" t="t" l="l"/>
            <a:pathLst>
              <a:path h="10287000" w="6794600">
                <a:moveTo>
                  <a:pt x="0" y="0"/>
                </a:moveTo>
                <a:lnTo>
                  <a:pt x="6794600" y="0"/>
                </a:lnTo>
                <a:lnTo>
                  <a:pt x="6794600" y="10287000"/>
                </a:lnTo>
                <a:lnTo>
                  <a:pt x="0" y="10287000"/>
                </a:lnTo>
                <a:lnTo>
                  <a:pt x="0" y="0"/>
                </a:lnTo>
                <a:close/>
              </a:path>
            </a:pathLst>
          </a:custGeom>
          <a:blipFill>
            <a:blip r:embed="rId3"/>
            <a:stretch>
              <a:fillRect l="-55096" t="0" r="-114058" b="0"/>
            </a:stretch>
          </a:blipFill>
        </p:spPr>
      </p:sp>
      <p:sp>
        <p:nvSpPr>
          <p:cNvPr name="TextBox 10" id="10"/>
          <p:cNvSpPr txBox="true"/>
          <p:nvPr/>
        </p:nvSpPr>
        <p:spPr>
          <a:xfrm rot="0">
            <a:off x="936724" y="1146125"/>
            <a:ext cx="9556551" cy="1691879"/>
          </a:xfrm>
          <a:prstGeom prst="rect">
            <a:avLst/>
          </a:prstGeom>
        </p:spPr>
        <p:txBody>
          <a:bodyPr anchor="t" rtlCol="false" tIns="0" lIns="0" bIns="0" rIns="0">
            <a:spAutoFit/>
          </a:bodyPr>
          <a:lstStyle/>
          <a:p>
            <a:pPr algn="l">
              <a:lnSpc>
                <a:spcPts val="6562"/>
              </a:lnSpc>
            </a:pPr>
            <a:r>
              <a:rPr lang="en-US" sz="5250">
                <a:solidFill>
                  <a:srgbClr val="161613"/>
                </a:solidFill>
                <a:latin typeface="DM Sans"/>
                <a:ea typeface="DM Sans"/>
                <a:cs typeface="DM Sans"/>
                <a:sym typeface="DM Sans"/>
              </a:rPr>
              <a:t>İslamiyet'in Türk Toplumuna Etkileri</a:t>
            </a:r>
          </a:p>
        </p:txBody>
      </p:sp>
      <p:grpSp>
        <p:nvGrpSpPr>
          <p:cNvPr name="Group 11" id="11"/>
          <p:cNvGrpSpPr/>
          <p:nvPr/>
        </p:nvGrpSpPr>
        <p:grpSpPr>
          <a:xfrm rot="0">
            <a:off x="936724" y="3540472"/>
            <a:ext cx="468362" cy="468363"/>
            <a:chOff x="0" y="0"/>
            <a:chExt cx="624483" cy="624483"/>
          </a:xfrm>
        </p:grpSpPr>
        <p:sp>
          <p:nvSpPr>
            <p:cNvPr name="Freeform 12" id="12"/>
            <p:cNvSpPr/>
            <p:nvPr/>
          </p:nvSpPr>
          <p:spPr>
            <a:xfrm flipH="false" flipV="false" rot="0">
              <a:off x="0" y="0"/>
              <a:ext cx="624586" cy="624586"/>
            </a:xfrm>
            <a:custGeom>
              <a:avLst/>
              <a:gdLst/>
              <a:ahLst/>
              <a:cxnLst/>
              <a:rect r="r" b="b" t="t" l="l"/>
              <a:pathLst>
                <a:path h="624586" w="624586">
                  <a:moveTo>
                    <a:pt x="0" y="53594"/>
                  </a:moveTo>
                  <a:cubicBezTo>
                    <a:pt x="0" y="24003"/>
                    <a:pt x="24003" y="0"/>
                    <a:pt x="53594" y="0"/>
                  </a:cubicBezTo>
                  <a:lnTo>
                    <a:pt x="570992" y="0"/>
                  </a:lnTo>
                  <a:cubicBezTo>
                    <a:pt x="600583" y="0"/>
                    <a:pt x="624586" y="24003"/>
                    <a:pt x="624586" y="53594"/>
                  </a:cubicBezTo>
                  <a:lnTo>
                    <a:pt x="624586" y="570992"/>
                  </a:lnTo>
                  <a:cubicBezTo>
                    <a:pt x="624586" y="600583"/>
                    <a:pt x="600583" y="624586"/>
                    <a:pt x="570992" y="624586"/>
                  </a:cubicBezTo>
                  <a:lnTo>
                    <a:pt x="53594" y="624586"/>
                  </a:lnTo>
                  <a:cubicBezTo>
                    <a:pt x="24003" y="624459"/>
                    <a:pt x="0" y="600456"/>
                    <a:pt x="0" y="570992"/>
                  </a:cubicBezTo>
                  <a:close/>
                </a:path>
              </a:pathLst>
            </a:custGeom>
            <a:solidFill>
              <a:srgbClr val="EDEBE3"/>
            </a:solidFill>
          </p:spPr>
        </p:sp>
      </p:grpSp>
      <p:sp>
        <p:nvSpPr>
          <p:cNvPr name="TextBox 13" id="13"/>
          <p:cNvSpPr txBox="true"/>
          <p:nvPr/>
        </p:nvSpPr>
        <p:spPr>
          <a:xfrm rot="0">
            <a:off x="1672679" y="3540472"/>
            <a:ext cx="3345805" cy="418207"/>
          </a:xfrm>
          <a:prstGeom prst="rect">
            <a:avLst/>
          </a:prstGeom>
        </p:spPr>
        <p:txBody>
          <a:bodyPr anchor="t" rtlCol="false" tIns="0" lIns="0" bIns="0" rIns="0">
            <a:spAutoFit/>
          </a:bodyPr>
          <a:lstStyle/>
          <a:p>
            <a:pPr algn="l">
              <a:lnSpc>
                <a:spcPts val="3249"/>
              </a:lnSpc>
            </a:pPr>
            <a:r>
              <a:rPr lang="en-US" sz="2625">
                <a:solidFill>
                  <a:srgbClr val="161613"/>
                </a:solidFill>
                <a:latin typeface="DM Sans"/>
                <a:ea typeface="DM Sans"/>
                <a:cs typeface="DM Sans"/>
                <a:sym typeface="DM Sans"/>
              </a:rPr>
              <a:t>Kültürel Sentez</a:t>
            </a:r>
          </a:p>
        </p:txBody>
      </p:sp>
      <p:sp>
        <p:nvSpPr>
          <p:cNvPr name="TextBox 14" id="14"/>
          <p:cNvSpPr txBox="true"/>
          <p:nvPr/>
        </p:nvSpPr>
        <p:spPr>
          <a:xfrm rot="0">
            <a:off x="1672679" y="4024015"/>
            <a:ext cx="3908524" cy="2236886"/>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Türkler, İslamiyet'i kabul ederken kendi kültürel değerlerini de korumayı başardılar. Bu, Türk-İslam sentezinin oluşmasına yol açtı.</a:t>
            </a:r>
          </a:p>
        </p:txBody>
      </p:sp>
      <p:grpSp>
        <p:nvGrpSpPr>
          <p:cNvPr name="Group 15" id="15"/>
          <p:cNvGrpSpPr/>
          <p:nvPr/>
        </p:nvGrpSpPr>
        <p:grpSpPr>
          <a:xfrm rot="0">
            <a:off x="5848796" y="3540472"/>
            <a:ext cx="468362" cy="468363"/>
            <a:chOff x="0" y="0"/>
            <a:chExt cx="624483" cy="624483"/>
          </a:xfrm>
        </p:grpSpPr>
        <p:sp>
          <p:nvSpPr>
            <p:cNvPr name="Freeform 16" id="16"/>
            <p:cNvSpPr/>
            <p:nvPr/>
          </p:nvSpPr>
          <p:spPr>
            <a:xfrm flipH="false" flipV="false" rot="0">
              <a:off x="0" y="0"/>
              <a:ext cx="624586" cy="624586"/>
            </a:xfrm>
            <a:custGeom>
              <a:avLst/>
              <a:gdLst/>
              <a:ahLst/>
              <a:cxnLst/>
              <a:rect r="r" b="b" t="t" l="l"/>
              <a:pathLst>
                <a:path h="624586" w="624586">
                  <a:moveTo>
                    <a:pt x="0" y="53594"/>
                  </a:moveTo>
                  <a:cubicBezTo>
                    <a:pt x="0" y="24003"/>
                    <a:pt x="24003" y="0"/>
                    <a:pt x="53594" y="0"/>
                  </a:cubicBezTo>
                  <a:lnTo>
                    <a:pt x="570992" y="0"/>
                  </a:lnTo>
                  <a:cubicBezTo>
                    <a:pt x="600583" y="0"/>
                    <a:pt x="624586" y="24003"/>
                    <a:pt x="624586" y="53594"/>
                  </a:cubicBezTo>
                  <a:lnTo>
                    <a:pt x="624586" y="570992"/>
                  </a:lnTo>
                  <a:cubicBezTo>
                    <a:pt x="624586" y="600583"/>
                    <a:pt x="600583" y="624586"/>
                    <a:pt x="570992" y="624586"/>
                  </a:cubicBezTo>
                  <a:lnTo>
                    <a:pt x="53594" y="624586"/>
                  </a:lnTo>
                  <a:cubicBezTo>
                    <a:pt x="24003" y="624459"/>
                    <a:pt x="0" y="600456"/>
                    <a:pt x="0" y="570992"/>
                  </a:cubicBezTo>
                  <a:close/>
                </a:path>
              </a:pathLst>
            </a:custGeom>
            <a:solidFill>
              <a:srgbClr val="EDEBE3"/>
            </a:solidFill>
          </p:spPr>
        </p:sp>
      </p:grpSp>
      <p:sp>
        <p:nvSpPr>
          <p:cNvPr name="TextBox 17" id="17"/>
          <p:cNvSpPr txBox="true"/>
          <p:nvPr/>
        </p:nvSpPr>
        <p:spPr>
          <a:xfrm rot="0">
            <a:off x="6584751" y="3540472"/>
            <a:ext cx="3345805" cy="418207"/>
          </a:xfrm>
          <a:prstGeom prst="rect">
            <a:avLst/>
          </a:prstGeom>
        </p:spPr>
        <p:txBody>
          <a:bodyPr anchor="t" rtlCol="false" tIns="0" lIns="0" bIns="0" rIns="0">
            <a:spAutoFit/>
          </a:bodyPr>
          <a:lstStyle/>
          <a:p>
            <a:pPr algn="l">
              <a:lnSpc>
                <a:spcPts val="3249"/>
              </a:lnSpc>
            </a:pPr>
            <a:r>
              <a:rPr lang="en-US" sz="2625">
                <a:solidFill>
                  <a:srgbClr val="161613"/>
                </a:solidFill>
                <a:latin typeface="DM Sans"/>
                <a:ea typeface="DM Sans"/>
                <a:cs typeface="DM Sans"/>
                <a:sym typeface="DM Sans"/>
              </a:rPr>
              <a:t>Toplumsal Yapı</a:t>
            </a:r>
          </a:p>
        </p:txBody>
      </p:sp>
      <p:sp>
        <p:nvSpPr>
          <p:cNvPr name="TextBox 18" id="18"/>
          <p:cNvSpPr txBox="true"/>
          <p:nvPr/>
        </p:nvSpPr>
        <p:spPr>
          <a:xfrm rot="0">
            <a:off x="6584751" y="4024015"/>
            <a:ext cx="3908524" cy="1808559"/>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İslam'ın aile yapısı ve kadına verdiği değer, Türk toplumunun sosyal dokusunu güçlendirdi.</a:t>
            </a:r>
          </a:p>
        </p:txBody>
      </p:sp>
      <p:grpSp>
        <p:nvGrpSpPr>
          <p:cNvPr name="Group 19" id="19"/>
          <p:cNvGrpSpPr/>
          <p:nvPr/>
        </p:nvGrpSpPr>
        <p:grpSpPr>
          <a:xfrm rot="0">
            <a:off x="936724" y="6829574"/>
            <a:ext cx="468362" cy="468362"/>
            <a:chOff x="0" y="0"/>
            <a:chExt cx="624483" cy="624483"/>
          </a:xfrm>
        </p:grpSpPr>
        <p:sp>
          <p:nvSpPr>
            <p:cNvPr name="Freeform 20" id="20"/>
            <p:cNvSpPr/>
            <p:nvPr/>
          </p:nvSpPr>
          <p:spPr>
            <a:xfrm flipH="false" flipV="false" rot="0">
              <a:off x="0" y="0"/>
              <a:ext cx="624586" cy="624586"/>
            </a:xfrm>
            <a:custGeom>
              <a:avLst/>
              <a:gdLst/>
              <a:ahLst/>
              <a:cxnLst/>
              <a:rect r="r" b="b" t="t" l="l"/>
              <a:pathLst>
                <a:path h="624586" w="624586">
                  <a:moveTo>
                    <a:pt x="0" y="53594"/>
                  </a:moveTo>
                  <a:cubicBezTo>
                    <a:pt x="0" y="24003"/>
                    <a:pt x="24003" y="0"/>
                    <a:pt x="53594" y="0"/>
                  </a:cubicBezTo>
                  <a:lnTo>
                    <a:pt x="570992" y="0"/>
                  </a:lnTo>
                  <a:cubicBezTo>
                    <a:pt x="600583" y="0"/>
                    <a:pt x="624586" y="24003"/>
                    <a:pt x="624586" y="53594"/>
                  </a:cubicBezTo>
                  <a:lnTo>
                    <a:pt x="624586" y="570992"/>
                  </a:lnTo>
                  <a:cubicBezTo>
                    <a:pt x="624586" y="600583"/>
                    <a:pt x="600583" y="624586"/>
                    <a:pt x="570992" y="624586"/>
                  </a:cubicBezTo>
                  <a:lnTo>
                    <a:pt x="53594" y="624586"/>
                  </a:lnTo>
                  <a:cubicBezTo>
                    <a:pt x="24003" y="624459"/>
                    <a:pt x="0" y="600456"/>
                    <a:pt x="0" y="570992"/>
                  </a:cubicBezTo>
                  <a:close/>
                </a:path>
              </a:pathLst>
            </a:custGeom>
            <a:solidFill>
              <a:srgbClr val="EDEBE3"/>
            </a:solidFill>
          </p:spPr>
        </p:sp>
      </p:grpSp>
      <p:sp>
        <p:nvSpPr>
          <p:cNvPr name="TextBox 21" id="21"/>
          <p:cNvSpPr txBox="true"/>
          <p:nvPr/>
        </p:nvSpPr>
        <p:spPr>
          <a:xfrm rot="0">
            <a:off x="1672679" y="6829574"/>
            <a:ext cx="3345805" cy="418208"/>
          </a:xfrm>
          <a:prstGeom prst="rect">
            <a:avLst/>
          </a:prstGeom>
        </p:spPr>
        <p:txBody>
          <a:bodyPr anchor="t" rtlCol="false" tIns="0" lIns="0" bIns="0" rIns="0">
            <a:spAutoFit/>
          </a:bodyPr>
          <a:lstStyle/>
          <a:p>
            <a:pPr algn="l">
              <a:lnSpc>
                <a:spcPts val="3249"/>
              </a:lnSpc>
            </a:pPr>
            <a:r>
              <a:rPr lang="en-US" sz="2625">
                <a:solidFill>
                  <a:srgbClr val="161613"/>
                </a:solidFill>
                <a:latin typeface="DM Sans"/>
                <a:ea typeface="DM Sans"/>
                <a:cs typeface="DM Sans"/>
                <a:sym typeface="DM Sans"/>
              </a:rPr>
              <a:t>Bilim ve Sanat</a:t>
            </a:r>
          </a:p>
        </p:txBody>
      </p:sp>
      <p:sp>
        <p:nvSpPr>
          <p:cNvPr name="TextBox 22" id="22"/>
          <p:cNvSpPr txBox="true"/>
          <p:nvPr/>
        </p:nvSpPr>
        <p:spPr>
          <a:xfrm rot="0">
            <a:off x="1672679" y="7313116"/>
            <a:ext cx="3908524" cy="1808559"/>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İslamiyet'in bilime verdiği önem, Türklerin bilimsel ve sanatsal alanlarda ilerlemesine katkıda bulundu.</a:t>
            </a:r>
          </a:p>
        </p:txBody>
      </p:sp>
      <p:grpSp>
        <p:nvGrpSpPr>
          <p:cNvPr name="Group 23" id="23"/>
          <p:cNvGrpSpPr/>
          <p:nvPr/>
        </p:nvGrpSpPr>
        <p:grpSpPr>
          <a:xfrm rot="0">
            <a:off x="5848796" y="6829574"/>
            <a:ext cx="468362" cy="468362"/>
            <a:chOff x="0" y="0"/>
            <a:chExt cx="624483" cy="624483"/>
          </a:xfrm>
        </p:grpSpPr>
        <p:sp>
          <p:nvSpPr>
            <p:cNvPr name="Freeform 24" id="24"/>
            <p:cNvSpPr/>
            <p:nvPr/>
          </p:nvSpPr>
          <p:spPr>
            <a:xfrm flipH="false" flipV="false" rot="0">
              <a:off x="0" y="0"/>
              <a:ext cx="624586" cy="624586"/>
            </a:xfrm>
            <a:custGeom>
              <a:avLst/>
              <a:gdLst/>
              <a:ahLst/>
              <a:cxnLst/>
              <a:rect r="r" b="b" t="t" l="l"/>
              <a:pathLst>
                <a:path h="624586" w="624586">
                  <a:moveTo>
                    <a:pt x="0" y="53594"/>
                  </a:moveTo>
                  <a:cubicBezTo>
                    <a:pt x="0" y="24003"/>
                    <a:pt x="24003" y="0"/>
                    <a:pt x="53594" y="0"/>
                  </a:cubicBezTo>
                  <a:lnTo>
                    <a:pt x="570992" y="0"/>
                  </a:lnTo>
                  <a:cubicBezTo>
                    <a:pt x="600583" y="0"/>
                    <a:pt x="624586" y="24003"/>
                    <a:pt x="624586" y="53594"/>
                  </a:cubicBezTo>
                  <a:lnTo>
                    <a:pt x="624586" y="570992"/>
                  </a:lnTo>
                  <a:cubicBezTo>
                    <a:pt x="624586" y="600583"/>
                    <a:pt x="600583" y="624586"/>
                    <a:pt x="570992" y="624586"/>
                  </a:cubicBezTo>
                  <a:lnTo>
                    <a:pt x="53594" y="624586"/>
                  </a:lnTo>
                  <a:cubicBezTo>
                    <a:pt x="24003" y="624459"/>
                    <a:pt x="0" y="600456"/>
                    <a:pt x="0" y="570992"/>
                  </a:cubicBezTo>
                  <a:close/>
                </a:path>
              </a:pathLst>
            </a:custGeom>
            <a:solidFill>
              <a:srgbClr val="EDEBE3"/>
            </a:solidFill>
          </p:spPr>
        </p:sp>
      </p:grpSp>
      <p:sp>
        <p:nvSpPr>
          <p:cNvPr name="TextBox 25" id="25"/>
          <p:cNvSpPr txBox="true"/>
          <p:nvPr/>
        </p:nvSpPr>
        <p:spPr>
          <a:xfrm rot="0">
            <a:off x="6584751" y="6829574"/>
            <a:ext cx="3345805" cy="418208"/>
          </a:xfrm>
          <a:prstGeom prst="rect">
            <a:avLst/>
          </a:prstGeom>
        </p:spPr>
        <p:txBody>
          <a:bodyPr anchor="t" rtlCol="false" tIns="0" lIns="0" bIns="0" rIns="0">
            <a:spAutoFit/>
          </a:bodyPr>
          <a:lstStyle/>
          <a:p>
            <a:pPr algn="l">
              <a:lnSpc>
                <a:spcPts val="3249"/>
              </a:lnSpc>
            </a:pPr>
            <a:r>
              <a:rPr lang="en-US" sz="2625">
                <a:solidFill>
                  <a:srgbClr val="161613"/>
                </a:solidFill>
                <a:latin typeface="DM Sans"/>
                <a:ea typeface="DM Sans"/>
                <a:cs typeface="DM Sans"/>
                <a:sym typeface="DM Sans"/>
              </a:rPr>
              <a:t>Devlet Yönetimi</a:t>
            </a:r>
          </a:p>
        </p:txBody>
      </p:sp>
      <p:sp>
        <p:nvSpPr>
          <p:cNvPr name="TextBox 26" id="26"/>
          <p:cNvSpPr txBox="true"/>
          <p:nvPr/>
        </p:nvSpPr>
        <p:spPr>
          <a:xfrm rot="0">
            <a:off x="6584751" y="7313116"/>
            <a:ext cx="3908524" cy="1808559"/>
          </a:xfrm>
          <a:prstGeom prst="rect">
            <a:avLst/>
          </a:prstGeom>
        </p:spPr>
        <p:txBody>
          <a:bodyPr anchor="t" rtlCol="false" tIns="0" lIns="0" bIns="0" rIns="0">
            <a:spAutoFit/>
          </a:bodyPr>
          <a:lstStyle/>
          <a:p>
            <a:pPr algn="l">
              <a:lnSpc>
                <a:spcPts val="3312"/>
              </a:lnSpc>
            </a:pPr>
            <a:r>
              <a:rPr lang="en-US" sz="2062">
                <a:solidFill>
                  <a:srgbClr val="161613"/>
                </a:solidFill>
                <a:latin typeface="Inter"/>
                <a:ea typeface="Inter"/>
                <a:cs typeface="Inter"/>
                <a:sym typeface="Inter"/>
              </a:rPr>
              <a:t>İslami prensipler, Türk devlet yönetimini ve hukuk sistemini etkileyerek yeni bir yönetim anlayışının gelişmesini sağladı.</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3065561"/>
            <a:ext cx="7294215"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Nikâh ve Aile Kuruluşu</a:t>
            </a:r>
          </a:p>
        </p:txBody>
      </p:sp>
      <p:sp>
        <p:nvSpPr>
          <p:cNvPr name="TextBox 7" id="7"/>
          <p:cNvSpPr txBox="true"/>
          <p:nvPr/>
        </p:nvSpPr>
        <p:spPr>
          <a:xfrm rot="0">
            <a:off x="992238" y="4451896"/>
            <a:ext cx="16303526" cy="539354"/>
          </a:xfrm>
          <a:prstGeom prst="rect">
            <a:avLst/>
          </a:prstGeom>
        </p:spPr>
        <p:txBody>
          <a:bodyPr anchor="t" rtlCol="false" tIns="0" lIns="0" bIns="0" rIns="0">
            <a:spAutoFit/>
          </a:bodyPr>
          <a:lstStyle/>
          <a:p>
            <a:pPr algn="l" marL="329902" indent="-164951" lvl="1">
              <a:lnSpc>
                <a:spcPts val="3562"/>
              </a:lnSpc>
              <a:buAutoNum type="arabicPeriod" startAt="1"/>
            </a:pPr>
            <a:r>
              <a:rPr lang="en-US" sz="2187">
                <a:solidFill>
                  <a:srgbClr val="161613"/>
                </a:solidFill>
                <a:latin typeface="Inter"/>
                <a:ea typeface="Inter"/>
                <a:cs typeface="Inter"/>
                <a:sym typeface="Inter"/>
              </a:rPr>
              <a:t>İslamiyet'te aile, nikâh yoluyla kurulur.</a:t>
            </a:r>
          </a:p>
        </p:txBody>
      </p:sp>
      <p:sp>
        <p:nvSpPr>
          <p:cNvPr name="TextBox 8" id="8"/>
          <p:cNvSpPr txBox="true"/>
          <p:nvPr/>
        </p:nvSpPr>
        <p:spPr>
          <a:xfrm rot="0">
            <a:off x="992238" y="5004644"/>
            <a:ext cx="16303526" cy="539354"/>
          </a:xfrm>
          <a:prstGeom prst="rect">
            <a:avLst/>
          </a:prstGeom>
        </p:spPr>
        <p:txBody>
          <a:bodyPr anchor="t" rtlCol="false" tIns="0" lIns="0" bIns="0" rIns="0">
            <a:spAutoFit/>
          </a:bodyPr>
          <a:lstStyle/>
          <a:p>
            <a:pPr algn="l" marL="329902" indent="-164951" lvl="1">
              <a:lnSpc>
                <a:spcPts val="3562"/>
              </a:lnSpc>
              <a:buAutoNum type="arabicPeriod" startAt="1"/>
            </a:pPr>
            <a:r>
              <a:rPr lang="en-US" sz="2187">
                <a:solidFill>
                  <a:srgbClr val="161613"/>
                </a:solidFill>
                <a:latin typeface="Inter"/>
                <a:ea typeface="Inter"/>
                <a:cs typeface="Inter"/>
                <a:sym typeface="Inter"/>
              </a:rPr>
              <a:t>Nikâh, evlenecek kişilerin şahitler huzurunda açıkça evliliği kabul ettikleri bir sözleşmedir.</a:t>
            </a:r>
          </a:p>
        </p:txBody>
      </p:sp>
      <p:sp>
        <p:nvSpPr>
          <p:cNvPr name="TextBox 9" id="9"/>
          <p:cNvSpPr txBox="true"/>
          <p:nvPr/>
        </p:nvSpPr>
        <p:spPr>
          <a:xfrm rot="0">
            <a:off x="992238" y="5557391"/>
            <a:ext cx="16303526" cy="539354"/>
          </a:xfrm>
          <a:prstGeom prst="rect">
            <a:avLst/>
          </a:prstGeom>
        </p:spPr>
        <p:txBody>
          <a:bodyPr anchor="t" rtlCol="false" tIns="0" lIns="0" bIns="0" rIns="0">
            <a:spAutoFit/>
          </a:bodyPr>
          <a:lstStyle/>
          <a:p>
            <a:pPr algn="l" marL="329902" indent="-164951" lvl="1">
              <a:lnSpc>
                <a:spcPts val="3562"/>
              </a:lnSpc>
              <a:buAutoNum type="arabicPeriod" startAt="1"/>
            </a:pPr>
            <a:r>
              <a:rPr lang="en-US" sz="2187">
                <a:solidFill>
                  <a:srgbClr val="161613"/>
                </a:solidFill>
                <a:latin typeface="Inter"/>
                <a:ea typeface="Inter"/>
                <a:cs typeface="Inter"/>
                <a:sym typeface="Inter"/>
              </a:rPr>
              <a:t>Gizli nikâh geçerli kabul edilmez.</a:t>
            </a:r>
          </a:p>
        </p:txBody>
      </p:sp>
      <p:sp>
        <p:nvSpPr>
          <p:cNvPr name="TextBox 10" id="10"/>
          <p:cNvSpPr txBox="true"/>
          <p:nvPr/>
        </p:nvSpPr>
        <p:spPr>
          <a:xfrm rot="0">
            <a:off x="992238" y="6110139"/>
            <a:ext cx="16303526" cy="539354"/>
          </a:xfrm>
          <a:prstGeom prst="rect">
            <a:avLst/>
          </a:prstGeom>
        </p:spPr>
        <p:txBody>
          <a:bodyPr anchor="t" rtlCol="false" tIns="0" lIns="0" bIns="0" rIns="0">
            <a:spAutoFit/>
          </a:bodyPr>
          <a:lstStyle/>
          <a:p>
            <a:pPr algn="l" marL="329902" indent="-164951" lvl="1">
              <a:lnSpc>
                <a:spcPts val="3562"/>
              </a:lnSpc>
              <a:buAutoNum type="arabicPeriod" startAt="1"/>
            </a:pPr>
            <a:r>
              <a:rPr lang="en-US" sz="2187">
                <a:solidFill>
                  <a:srgbClr val="161613"/>
                </a:solidFill>
                <a:latin typeface="Inter"/>
                <a:ea typeface="Inter"/>
                <a:cs typeface="Inter"/>
                <a:sym typeface="Inter"/>
              </a:rPr>
              <a:t>Nikâh, devletin denetiminde yapılır.</a:t>
            </a:r>
          </a:p>
        </p:txBody>
      </p:sp>
      <p:sp>
        <p:nvSpPr>
          <p:cNvPr name="TextBox 11" id="11"/>
          <p:cNvSpPr txBox="true"/>
          <p:nvPr/>
        </p:nvSpPr>
        <p:spPr>
          <a:xfrm rot="0">
            <a:off x="992238" y="6662886"/>
            <a:ext cx="16303526" cy="539354"/>
          </a:xfrm>
          <a:prstGeom prst="rect">
            <a:avLst/>
          </a:prstGeom>
        </p:spPr>
        <p:txBody>
          <a:bodyPr anchor="t" rtlCol="false" tIns="0" lIns="0" bIns="0" rIns="0">
            <a:spAutoFit/>
          </a:bodyPr>
          <a:lstStyle/>
          <a:p>
            <a:pPr algn="l" marL="329902" indent="-164951" lvl="1">
              <a:lnSpc>
                <a:spcPts val="3562"/>
              </a:lnSpc>
              <a:buAutoNum type="arabicPeriod" startAt="1"/>
            </a:pPr>
            <a:r>
              <a:rPr lang="en-US" sz="2187">
                <a:solidFill>
                  <a:srgbClr val="161613"/>
                </a:solidFill>
                <a:latin typeface="Inter"/>
                <a:ea typeface="Inter"/>
                <a:cs typeface="Inter"/>
                <a:sym typeface="Inter"/>
              </a:rPr>
              <a:t>Devlet kontrolü, evlilik hukuku, soy belirleme ve evlenme engellerinin kontrol edilmesi için önemlidir.</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220218"/>
            <a:ext cx="7088237"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Evlenme Engelleri</a:t>
            </a:r>
          </a:p>
        </p:txBody>
      </p:sp>
      <p:grpSp>
        <p:nvGrpSpPr>
          <p:cNvPr name="Group 7" id="7"/>
          <p:cNvGrpSpPr/>
          <p:nvPr/>
        </p:nvGrpSpPr>
        <p:grpSpPr>
          <a:xfrm rot="0">
            <a:off x="992238" y="3692277"/>
            <a:ext cx="5245447" cy="4355455"/>
            <a:chOff x="0" y="0"/>
            <a:chExt cx="6993930" cy="5807273"/>
          </a:xfrm>
        </p:grpSpPr>
        <p:sp>
          <p:nvSpPr>
            <p:cNvPr name="Freeform 8" id="8"/>
            <p:cNvSpPr/>
            <p:nvPr/>
          </p:nvSpPr>
          <p:spPr>
            <a:xfrm flipH="false" flipV="false" rot="0">
              <a:off x="0" y="0"/>
              <a:ext cx="6993890" cy="5807202"/>
            </a:xfrm>
            <a:custGeom>
              <a:avLst/>
              <a:gdLst/>
              <a:ahLst/>
              <a:cxnLst/>
              <a:rect r="r" b="b" t="t" l="l"/>
              <a:pathLst>
                <a:path h="5807202" w="6993890">
                  <a:moveTo>
                    <a:pt x="0" y="56642"/>
                  </a:moveTo>
                  <a:cubicBezTo>
                    <a:pt x="0" y="25400"/>
                    <a:pt x="25400" y="0"/>
                    <a:pt x="56642" y="0"/>
                  </a:cubicBezTo>
                  <a:lnTo>
                    <a:pt x="6937248" y="0"/>
                  </a:lnTo>
                  <a:cubicBezTo>
                    <a:pt x="6968490" y="0"/>
                    <a:pt x="6993890" y="25400"/>
                    <a:pt x="6993890" y="56642"/>
                  </a:cubicBezTo>
                  <a:lnTo>
                    <a:pt x="6993890" y="5750560"/>
                  </a:lnTo>
                  <a:cubicBezTo>
                    <a:pt x="6993890" y="5781802"/>
                    <a:pt x="6968490" y="5807202"/>
                    <a:pt x="6937248" y="5807202"/>
                  </a:cubicBezTo>
                  <a:lnTo>
                    <a:pt x="56642" y="5807202"/>
                  </a:lnTo>
                  <a:cubicBezTo>
                    <a:pt x="25400" y="5807202"/>
                    <a:pt x="0" y="5781802"/>
                    <a:pt x="0" y="5750560"/>
                  </a:cubicBezTo>
                  <a:close/>
                </a:path>
              </a:pathLst>
            </a:custGeom>
            <a:solidFill>
              <a:srgbClr val="EDEBE3"/>
            </a:solidFill>
          </p:spPr>
        </p:sp>
      </p:grpSp>
      <p:sp>
        <p:nvSpPr>
          <p:cNvPr name="TextBox 9" id="9"/>
          <p:cNvSpPr txBox="true"/>
          <p:nvPr/>
        </p:nvSpPr>
        <p:spPr>
          <a:xfrm rot="0">
            <a:off x="1275755" y="3966270"/>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Toplumsal düzen</a:t>
            </a:r>
          </a:p>
        </p:txBody>
      </p:sp>
      <p:sp>
        <p:nvSpPr>
          <p:cNvPr name="TextBox 10" id="10"/>
          <p:cNvSpPr txBox="true"/>
          <p:nvPr/>
        </p:nvSpPr>
        <p:spPr>
          <a:xfrm rot="0">
            <a:off x="1275755" y="4503092"/>
            <a:ext cx="4678412" cy="1446610"/>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İslam'da evlenme engelleri, toplumun huzurunu ve düzenini korumak için belirlenmiştir.</a:t>
            </a:r>
          </a:p>
        </p:txBody>
      </p:sp>
      <p:grpSp>
        <p:nvGrpSpPr>
          <p:cNvPr name="Group 11" id="11"/>
          <p:cNvGrpSpPr/>
          <p:nvPr/>
        </p:nvGrpSpPr>
        <p:grpSpPr>
          <a:xfrm rot="0">
            <a:off x="6521202" y="3692277"/>
            <a:ext cx="5245447" cy="4355455"/>
            <a:chOff x="0" y="0"/>
            <a:chExt cx="6993930" cy="5807273"/>
          </a:xfrm>
        </p:grpSpPr>
        <p:sp>
          <p:nvSpPr>
            <p:cNvPr name="Freeform 12" id="12"/>
            <p:cNvSpPr/>
            <p:nvPr/>
          </p:nvSpPr>
          <p:spPr>
            <a:xfrm flipH="false" flipV="false" rot="0">
              <a:off x="0" y="0"/>
              <a:ext cx="6993890" cy="5807202"/>
            </a:xfrm>
            <a:custGeom>
              <a:avLst/>
              <a:gdLst/>
              <a:ahLst/>
              <a:cxnLst/>
              <a:rect r="r" b="b" t="t" l="l"/>
              <a:pathLst>
                <a:path h="5807202" w="6993890">
                  <a:moveTo>
                    <a:pt x="0" y="56642"/>
                  </a:moveTo>
                  <a:cubicBezTo>
                    <a:pt x="0" y="25400"/>
                    <a:pt x="25400" y="0"/>
                    <a:pt x="56642" y="0"/>
                  </a:cubicBezTo>
                  <a:lnTo>
                    <a:pt x="6937248" y="0"/>
                  </a:lnTo>
                  <a:cubicBezTo>
                    <a:pt x="6968490" y="0"/>
                    <a:pt x="6993890" y="25400"/>
                    <a:pt x="6993890" y="56642"/>
                  </a:cubicBezTo>
                  <a:lnTo>
                    <a:pt x="6993890" y="5750560"/>
                  </a:lnTo>
                  <a:cubicBezTo>
                    <a:pt x="6993890" y="5781802"/>
                    <a:pt x="6968490" y="5807202"/>
                    <a:pt x="6937248" y="5807202"/>
                  </a:cubicBezTo>
                  <a:lnTo>
                    <a:pt x="56642" y="5807202"/>
                  </a:lnTo>
                  <a:cubicBezTo>
                    <a:pt x="25400" y="5807202"/>
                    <a:pt x="0" y="5781802"/>
                    <a:pt x="0" y="5750560"/>
                  </a:cubicBezTo>
                  <a:close/>
                </a:path>
              </a:pathLst>
            </a:custGeom>
            <a:solidFill>
              <a:srgbClr val="EDEBE3"/>
            </a:solidFill>
          </p:spPr>
        </p:sp>
      </p:grpSp>
      <p:sp>
        <p:nvSpPr>
          <p:cNvPr name="TextBox 13" id="13"/>
          <p:cNvSpPr txBox="true"/>
          <p:nvPr/>
        </p:nvSpPr>
        <p:spPr>
          <a:xfrm rot="0">
            <a:off x="6804720" y="3966270"/>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İddet Süresi</a:t>
            </a:r>
          </a:p>
        </p:txBody>
      </p:sp>
      <p:sp>
        <p:nvSpPr>
          <p:cNvPr name="TextBox 14" id="14"/>
          <p:cNvSpPr txBox="true"/>
          <p:nvPr/>
        </p:nvSpPr>
        <p:spPr>
          <a:xfrm rot="0">
            <a:off x="6804720" y="4503092"/>
            <a:ext cx="4678412" cy="3261122"/>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İddet süresi, evliliği sona eren kadının yeniden evlenmeden önce beklemesi gereken süredir. Bu süre, kadının eski eşinden ayrıldıktan sonra kendisini yeniden toplaması ve yeni bir hayata hazırlanması içindir.</a:t>
            </a:r>
          </a:p>
        </p:txBody>
      </p:sp>
      <p:grpSp>
        <p:nvGrpSpPr>
          <p:cNvPr name="Group 15" id="15"/>
          <p:cNvGrpSpPr/>
          <p:nvPr/>
        </p:nvGrpSpPr>
        <p:grpSpPr>
          <a:xfrm rot="0">
            <a:off x="12050166" y="3692277"/>
            <a:ext cx="5245447" cy="4355455"/>
            <a:chOff x="0" y="0"/>
            <a:chExt cx="6993930" cy="5807273"/>
          </a:xfrm>
        </p:grpSpPr>
        <p:sp>
          <p:nvSpPr>
            <p:cNvPr name="Freeform 16" id="16"/>
            <p:cNvSpPr/>
            <p:nvPr/>
          </p:nvSpPr>
          <p:spPr>
            <a:xfrm flipH="false" flipV="false" rot="0">
              <a:off x="0" y="0"/>
              <a:ext cx="6993890" cy="5807202"/>
            </a:xfrm>
            <a:custGeom>
              <a:avLst/>
              <a:gdLst/>
              <a:ahLst/>
              <a:cxnLst/>
              <a:rect r="r" b="b" t="t" l="l"/>
              <a:pathLst>
                <a:path h="5807202" w="6993890">
                  <a:moveTo>
                    <a:pt x="0" y="56642"/>
                  </a:moveTo>
                  <a:cubicBezTo>
                    <a:pt x="0" y="25400"/>
                    <a:pt x="25400" y="0"/>
                    <a:pt x="56642" y="0"/>
                  </a:cubicBezTo>
                  <a:lnTo>
                    <a:pt x="6937248" y="0"/>
                  </a:lnTo>
                  <a:cubicBezTo>
                    <a:pt x="6968490" y="0"/>
                    <a:pt x="6993890" y="25400"/>
                    <a:pt x="6993890" y="56642"/>
                  </a:cubicBezTo>
                  <a:lnTo>
                    <a:pt x="6993890" y="5750560"/>
                  </a:lnTo>
                  <a:cubicBezTo>
                    <a:pt x="6993890" y="5781802"/>
                    <a:pt x="6968490" y="5807202"/>
                    <a:pt x="6937248" y="5807202"/>
                  </a:cubicBezTo>
                  <a:lnTo>
                    <a:pt x="56642" y="5807202"/>
                  </a:lnTo>
                  <a:cubicBezTo>
                    <a:pt x="25400" y="5807202"/>
                    <a:pt x="0" y="5781802"/>
                    <a:pt x="0" y="5750560"/>
                  </a:cubicBezTo>
                  <a:close/>
                </a:path>
              </a:pathLst>
            </a:custGeom>
            <a:solidFill>
              <a:srgbClr val="EDEBE3"/>
            </a:solidFill>
          </p:spPr>
        </p:sp>
      </p:grpSp>
      <p:sp>
        <p:nvSpPr>
          <p:cNvPr name="TextBox 17" id="17"/>
          <p:cNvSpPr txBox="true"/>
          <p:nvPr/>
        </p:nvSpPr>
        <p:spPr>
          <a:xfrm rot="0">
            <a:off x="12333685" y="3966270"/>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Evlilik Yasakları</a:t>
            </a:r>
          </a:p>
        </p:txBody>
      </p:sp>
      <p:sp>
        <p:nvSpPr>
          <p:cNvPr name="TextBox 18" id="18"/>
          <p:cNvSpPr txBox="true"/>
          <p:nvPr/>
        </p:nvSpPr>
        <p:spPr>
          <a:xfrm rot="0">
            <a:off x="12333685" y="4503092"/>
            <a:ext cx="4678413" cy="3261122"/>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İslam, evlilikte bazı yasakları da belirlemiştir. Örneğin, Müslüman bir erkek yalnızca Müslüman, Hristiyan veya Yahudi bir kadınla evlenebilir. Müslüman bir kadın ise yalnızca Müslüman bir erkekle evlenebilir.</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02870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55236"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511799" y="770178"/>
            <a:ext cx="8576965"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Evliliğin Dinî ve Sosyal Yeri</a:t>
            </a:r>
          </a:p>
        </p:txBody>
      </p:sp>
      <p:sp>
        <p:nvSpPr>
          <p:cNvPr name="TextBox 7" id="7"/>
          <p:cNvSpPr txBox="true"/>
          <p:nvPr/>
        </p:nvSpPr>
        <p:spPr>
          <a:xfrm rot="0">
            <a:off x="511799" y="2156513"/>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Aile, İslam'da huzur ve neslin devamı için önemlidir.</a:t>
            </a:r>
          </a:p>
        </p:txBody>
      </p:sp>
      <p:sp>
        <p:nvSpPr>
          <p:cNvPr name="TextBox 8" id="8"/>
          <p:cNvSpPr txBox="true"/>
          <p:nvPr/>
        </p:nvSpPr>
        <p:spPr>
          <a:xfrm rot="0">
            <a:off x="511799" y="2709261"/>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Evlilik, Kur'an ve hadislerde desteklenir.</a:t>
            </a:r>
          </a:p>
        </p:txBody>
      </p:sp>
      <p:sp>
        <p:nvSpPr>
          <p:cNvPr name="TextBox 9" id="9"/>
          <p:cNvSpPr txBox="true"/>
          <p:nvPr/>
        </p:nvSpPr>
        <p:spPr>
          <a:xfrm rot="0">
            <a:off x="511799" y="3262008"/>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Evlilikte eşler, birbirlerine karşı hak ve sorumluluklara sahiptir.</a:t>
            </a:r>
          </a:p>
        </p:txBody>
      </p:sp>
      <p:sp>
        <p:nvSpPr>
          <p:cNvPr name="TextBox 10" id="10"/>
          <p:cNvSpPr txBox="true"/>
          <p:nvPr/>
        </p:nvSpPr>
        <p:spPr>
          <a:xfrm rot="0">
            <a:off x="511799" y="3814756"/>
            <a:ext cx="1630352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161613"/>
                </a:solidFill>
                <a:latin typeface="Inter"/>
                <a:ea typeface="Inter"/>
                <a:cs typeface="Inter"/>
                <a:sym typeface="Inter"/>
              </a:rPr>
              <a:t>Erkeğe eşine karşı iyi geçinme ve sabır gösterme tavsiyesi verilir.</a:t>
            </a:r>
          </a:p>
        </p:txBody>
      </p:sp>
      <p:grpSp>
        <p:nvGrpSpPr>
          <p:cNvPr name="Group 11" id="11"/>
          <p:cNvGrpSpPr/>
          <p:nvPr/>
        </p:nvGrpSpPr>
        <p:grpSpPr>
          <a:xfrm rot="0">
            <a:off x="511799" y="4925609"/>
            <a:ext cx="16303526" cy="4376739"/>
            <a:chOff x="0" y="0"/>
            <a:chExt cx="21738035" cy="5835652"/>
          </a:xfrm>
        </p:grpSpPr>
        <p:sp>
          <p:nvSpPr>
            <p:cNvPr name="TextBox 12" id="12"/>
            <p:cNvSpPr txBox="true"/>
            <p:nvPr/>
          </p:nvSpPr>
          <p:spPr>
            <a:xfrm rot="0">
              <a:off x="0" y="-19050"/>
              <a:ext cx="15540832" cy="1143000"/>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Kadına Verilen Değer ve Anne Olma</a:t>
              </a:r>
            </a:p>
          </p:txBody>
        </p:sp>
        <p:sp>
          <p:nvSpPr>
            <p:cNvPr name="TextBox 13" id="13"/>
            <p:cNvSpPr txBox="true"/>
            <p:nvPr/>
          </p:nvSpPr>
          <p:spPr>
            <a:xfrm rot="0">
              <a:off x="0" y="1794273"/>
              <a:ext cx="21738035" cy="1120775"/>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İslam'da annelik, yüce bir konuma sahiptir. “Cennet annelerin ayakları altındadır” hadisi, anneliğin önemini vurgular ve Türk toplumunda kadına büyük değer verilmesine yol açmıştır.</a:t>
              </a:r>
            </a:p>
          </p:txBody>
        </p:sp>
        <p:sp>
          <p:nvSpPr>
            <p:cNvPr name="TextBox 14" id="14"/>
            <p:cNvSpPr txBox="true"/>
            <p:nvPr/>
          </p:nvSpPr>
          <p:spPr>
            <a:xfrm rot="0">
              <a:off x="0" y="3254575"/>
              <a:ext cx="21738035" cy="1120775"/>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Hz. Peygamber'in eşleri, Müslüman kadınlar için örnek modellerdir. Onlar, “müminlerin anneleri” olarak nitelendirilmiş, annelik biyolojik çocuk sahibi olmakla sınırlı değildir.</a:t>
              </a:r>
            </a:p>
          </p:txBody>
        </p:sp>
        <p:sp>
          <p:nvSpPr>
            <p:cNvPr name="TextBox 15" id="15"/>
            <p:cNvSpPr txBox="true"/>
            <p:nvPr/>
          </p:nvSpPr>
          <p:spPr>
            <a:xfrm rot="0">
              <a:off x="0" y="4714877"/>
              <a:ext cx="21738035" cy="1120775"/>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Şefkat ve merhamet, anneliğin temel değerleridir. Anne olmayan kadınlar da insanlara duydukları şefkatle anne olarak kabul edilirler.</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6E2DB"/>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8F5"/>
            </a:solidFill>
          </p:spPr>
        </p:sp>
      </p:grpSp>
      <p:sp>
        <p:nvSpPr>
          <p:cNvPr name="TextBox 6" id="6"/>
          <p:cNvSpPr txBox="true"/>
          <p:nvPr/>
        </p:nvSpPr>
        <p:spPr>
          <a:xfrm rot="0">
            <a:off x="992238" y="2702272"/>
            <a:ext cx="8152508" cy="905024"/>
          </a:xfrm>
          <a:prstGeom prst="rect">
            <a:avLst/>
          </a:prstGeom>
        </p:spPr>
        <p:txBody>
          <a:bodyPr anchor="t" rtlCol="false" tIns="0" lIns="0" bIns="0" rIns="0">
            <a:spAutoFit/>
          </a:bodyPr>
          <a:lstStyle/>
          <a:p>
            <a:pPr algn="l">
              <a:lnSpc>
                <a:spcPts val="6937"/>
              </a:lnSpc>
            </a:pPr>
            <a:r>
              <a:rPr lang="en-US" sz="5562">
                <a:solidFill>
                  <a:srgbClr val="161613"/>
                </a:solidFill>
                <a:latin typeface="DM Sans"/>
                <a:ea typeface="DM Sans"/>
                <a:cs typeface="DM Sans"/>
                <a:sym typeface="DM Sans"/>
              </a:rPr>
              <a:t>Evlat Edinme ve Süt Bağı</a:t>
            </a:r>
          </a:p>
        </p:txBody>
      </p:sp>
      <p:sp>
        <p:nvSpPr>
          <p:cNvPr name="TextBox 7" id="7"/>
          <p:cNvSpPr txBox="true"/>
          <p:nvPr/>
        </p:nvSpPr>
        <p:spPr>
          <a:xfrm rot="0">
            <a:off x="992238" y="4306491"/>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Evlat Edinme</a:t>
            </a:r>
          </a:p>
        </p:txBody>
      </p:sp>
      <p:sp>
        <p:nvSpPr>
          <p:cNvPr name="TextBox 8" id="8"/>
          <p:cNvSpPr txBox="true"/>
          <p:nvPr/>
        </p:nvSpPr>
        <p:spPr>
          <a:xfrm rot="0">
            <a:off x="992238" y="4956721"/>
            <a:ext cx="7805886" cy="1446610"/>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Türklerde, kimsesiz çocuklar evlat edinilir, bu gelenek İslamiyet'le devam etmiştir. İslamiyet'te, evlat edinme hem birey hem de devletin sorumluluğundadır.</a:t>
            </a:r>
          </a:p>
        </p:txBody>
      </p:sp>
      <p:sp>
        <p:nvSpPr>
          <p:cNvPr name="TextBox 9" id="9"/>
          <p:cNvSpPr txBox="true"/>
          <p:nvPr/>
        </p:nvSpPr>
        <p:spPr>
          <a:xfrm rot="0">
            <a:off x="9499401" y="4306491"/>
            <a:ext cx="3544044" cy="452437"/>
          </a:xfrm>
          <a:prstGeom prst="rect">
            <a:avLst/>
          </a:prstGeom>
        </p:spPr>
        <p:txBody>
          <a:bodyPr anchor="t" rtlCol="false" tIns="0" lIns="0" bIns="0" rIns="0">
            <a:spAutoFit/>
          </a:bodyPr>
          <a:lstStyle/>
          <a:p>
            <a:pPr algn="l">
              <a:lnSpc>
                <a:spcPts val="3437"/>
              </a:lnSpc>
            </a:pPr>
            <a:r>
              <a:rPr lang="en-US" sz="2750">
                <a:solidFill>
                  <a:srgbClr val="161613"/>
                </a:solidFill>
                <a:latin typeface="DM Sans"/>
                <a:ea typeface="DM Sans"/>
                <a:cs typeface="DM Sans"/>
                <a:sym typeface="DM Sans"/>
              </a:rPr>
              <a:t>Süt Bağı</a:t>
            </a:r>
          </a:p>
        </p:txBody>
      </p:sp>
      <p:sp>
        <p:nvSpPr>
          <p:cNvPr name="TextBox 10" id="10"/>
          <p:cNvSpPr txBox="true"/>
          <p:nvPr/>
        </p:nvSpPr>
        <p:spPr>
          <a:xfrm rot="0">
            <a:off x="9499401" y="4956721"/>
            <a:ext cx="7805886" cy="2353866"/>
          </a:xfrm>
          <a:prstGeom prst="rect">
            <a:avLst/>
          </a:prstGeom>
        </p:spPr>
        <p:txBody>
          <a:bodyPr anchor="t" rtlCol="false" tIns="0" lIns="0" bIns="0" rIns="0">
            <a:spAutoFit/>
          </a:bodyPr>
          <a:lstStyle/>
          <a:p>
            <a:pPr algn="l">
              <a:lnSpc>
                <a:spcPts val="3562"/>
              </a:lnSpc>
            </a:pPr>
            <a:r>
              <a:rPr lang="en-US" sz="2187">
                <a:solidFill>
                  <a:srgbClr val="161613"/>
                </a:solidFill>
                <a:latin typeface="Inter"/>
                <a:ea typeface="Inter"/>
                <a:cs typeface="Inter"/>
                <a:sym typeface="Inter"/>
              </a:rPr>
              <a:t>Çocuk, süt anne ile bağ kurar ve bu bağ, nikâh engeli oluşturur. Süt kardeşleri ve süt ailesiyle evlenmek, hem eski Türklerde hem de İslamiyet'te yasaktır. Bu gelenek, soyun karışmaması ve toplumsal düzenin korunması için önemlidir.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DAGZG1W38oM</dc:identifier>
  <dcterms:modified xsi:type="dcterms:W3CDTF">2011-08-01T06:04:30Z</dcterms:modified>
  <cp:revision>1</cp:revision>
  <dc:title>Your paragraph text</dc:title>
</cp:coreProperties>
</file>